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9"/>
  </p:notesMasterIdLst>
  <p:sldIdLst>
    <p:sldId id="256" r:id="rId48"/>
    <p:sldId id="257" r:id="rId52"/>
    <p:sldId id="258" r:id="rId54"/>
    <p:sldId id="259" r:id="rId56"/>
    <p:sldId id="260" r:id="rId58"/>
    <p:sldId id="261" r:id="rId60"/>
    <p:sldId id="262" r:id="rId62"/>
    <p:sldId id="263" r:id="rId64"/>
    <p:sldId id="264" r:id="rId66"/>
    <p:sldId id="265" r:id="rId68"/>
    <p:sldId id="266" r:id="rId70"/>
    <p:sldId id="267" r:id="rId72"/>
    <p:sldId id="268" r:id="rId74"/>
    <p:sldId id="269" r:id="rId76"/>
    <p:sldId id="270" r:id="rId78"/>
    <p:sldId id="271" r:id="rId80"/>
    <p:sldId id="272" r:id="rId82"/>
    <p:sldId id="273" r:id="rId84"/>
    <p:sldId id="274" r:id="rId86"/>
    <p:sldId id="275" r:id="rId87"/>
    <p:sldId id="276" r:id="rId88"/>
    <p:sldId id="277" r:id="rId89"/>
    <p:sldId id="278" r:id="rId90"/>
    <p:sldId id="279" r:id="rId91"/>
  </p:sldIdLst>
  <p:sldSz cx="18288000" cy="10287000"/>
  <p:notesSz cx="6858000" cy="9144000"/>
  <p:embeddedFontLst>
    <p:embeddedFont>
      <p:font typeface="Glacial Indifference" charset="1" panose="00000000000000000000"/>
      <p:regular r:id="rId6"/>
    </p:embeddedFont>
    <p:embeddedFont>
      <p:font typeface="Glacial Indifference Bold" charset="1" panose="00000800000000000000"/>
      <p:regular r:id="rId7"/>
    </p:embeddedFont>
    <p:embeddedFont>
      <p:font typeface="Glacial Indifference Italics" charset="1" panose="00000000000000000000"/>
      <p:regular r:id="rId8"/>
    </p:embeddedFont>
    <p:embeddedFont>
      <p:font typeface="Glacial Indifference Bold Italics" charset="1" panose="00000800000000000000"/>
      <p:regular r:id="rId9"/>
    </p:embeddedFont>
    <p:embeddedFont>
      <p:font typeface="Lato" charset="1" panose="020F0502020204030203"/>
      <p:regular r:id="rId10"/>
    </p:embeddedFont>
    <p:embeddedFont>
      <p:font typeface="Lato Bold" charset="1" panose="020F0802020204030203"/>
      <p:regular r:id="rId11"/>
    </p:embeddedFont>
    <p:embeddedFont>
      <p:font typeface="Lato Italics" charset="1" panose="020F0502020204030203"/>
      <p:regular r:id="rId12"/>
    </p:embeddedFont>
    <p:embeddedFont>
      <p:font typeface="Lato Bold Italics" charset="1" panose="020F0802020204030203"/>
      <p:regular r:id="rId13"/>
    </p:embeddedFont>
    <p:embeddedFont>
      <p:font typeface="Playfair Display" charset="1" panose="00000500000000000000"/>
      <p:regular r:id="rId14"/>
    </p:embeddedFont>
    <p:embeddedFont>
      <p:font typeface="Playfair Display Bold" charset="1" panose="00000800000000000000"/>
      <p:regular r:id="rId15"/>
    </p:embeddedFont>
    <p:embeddedFont>
      <p:font typeface="Playfair Display Italics" charset="1" panose="00000500000000000000"/>
      <p:regular r:id="rId16"/>
    </p:embeddedFont>
    <p:embeddedFont>
      <p:font typeface="Playfair Display Bold Italics" charset="1" panose="00000800000000000000"/>
      <p:regular r:id="rId17"/>
    </p:embeddedFont>
    <p:embeddedFont>
      <p:font typeface="Arimo" charset="1" panose="020B0604020202020204"/>
      <p:regular r:id="rId18"/>
    </p:embeddedFont>
    <p:embeddedFont>
      <p:font typeface="Arimo Bold" charset="1" panose="020B0704020202020204"/>
      <p:regular r:id="rId19"/>
    </p:embeddedFont>
    <p:embeddedFont>
      <p:font typeface="Arimo Italics" charset="1" panose="020B0604020202090204"/>
      <p:regular r:id="rId20"/>
    </p:embeddedFont>
    <p:embeddedFont>
      <p:font typeface="Arimo Bold Italics" charset="1" panose="020B0704020202090204"/>
      <p:regular r:id="rId21"/>
    </p:embeddedFont>
    <p:embeddedFont>
      <p:font typeface="Lato Heavy" charset="1" panose="020F0502020204030203"/>
      <p:regular r:id="rId22"/>
    </p:embeddedFont>
    <p:embeddedFont>
      <p:font typeface="Lato Heavy Bold" charset="1" panose="020F0502020204030203"/>
      <p:regular r:id="rId23"/>
    </p:embeddedFont>
    <p:embeddedFont>
      <p:font typeface="Lato Heavy Italics" charset="1" panose="020F0502020204030203"/>
      <p:regular r:id="rId24"/>
    </p:embeddedFont>
    <p:embeddedFont>
      <p:font typeface="Lato Heavy Bold Italics" charset="1" panose="020F0502020204030203"/>
      <p:regular r:id="rId25"/>
    </p:embeddedFont>
    <p:embeddedFont>
      <p:font typeface="League Spartan" charset="1" panose="00000800000000000000"/>
      <p:regular r:id="rId26"/>
    </p:embeddedFont>
    <p:embeddedFont>
      <p:font typeface="Roboto" charset="1" panose="02000000000000000000"/>
      <p:regular r:id="rId27"/>
    </p:embeddedFont>
    <p:embeddedFont>
      <p:font typeface="Roboto Bold" charset="1" panose="02000000000000000000"/>
      <p:regular r:id="rId28"/>
    </p:embeddedFont>
    <p:embeddedFont>
      <p:font typeface="Roboto Italics" charset="1" panose="02000000000000000000"/>
      <p:regular r:id="rId29"/>
    </p:embeddedFont>
    <p:embeddedFont>
      <p:font typeface="Roboto Bold Italics" charset="1" panose="02000000000000000000"/>
      <p:regular r:id="rId30"/>
    </p:embeddedFont>
    <p:embeddedFont>
      <p:font typeface="Aileron Heavy" charset="1" panose="00000A00000000000000"/>
      <p:regular r:id="rId31"/>
    </p:embeddedFont>
    <p:embeddedFont>
      <p:font typeface="Aileron Heavy Bold" charset="1" panose="00000A00000000000000"/>
      <p:regular r:id="rId32"/>
    </p:embeddedFont>
    <p:embeddedFont>
      <p:font typeface="Aileron Heavy Italics" charset="1" panose="00000A00000000000000"/>
      <p:regular r:id="rId33"/>
    </p:embeddedFont>
    <p:embeddedFont>
      <p:font typeface="Aileron Heavy Bold Italics" charset="1" panose="00000A00000000000000"/>
      <p:regular r:id="rId34"/>
    </p:embeddedFont>
    <p:embeddedFont>
      <p:font typeface="Signika" charset="1" panose="02010003020600000004"/>
      <p:regular r:id="rId35"/>
    </p:embeddedFont>
    <p:embeddedFont>
      <p:font typeface="Signika Bold" charset="1" panose="02010003020600000004"/>
      <p:regular r:id="rId36"/>
    </p:embeddedFont>
    <p:embeddedFont>
      <p:font typeface="Shrikhand" charset="1" panose="02000000000000000000"/>
      <p:regular r:id="rId37"/>
    </p:embeddedFont>
    <p:embeddedFont>
      <p:font typeface="Lemonada Semi Bold" charset="1" panose="00000700000000000000"/>
      <p:regular r:id="rId38"/>
    </p:embeddedFont>
    <p:embeddedFont>
      <p:font typeface="Lemonada Semi Bold Bold" charset="1" panose="00000800000000000000"/>
      <p:regular r:id="rId39"/>
    </p:embeddedFont>
    <p:embeddedFont>
      <p:font typeface="Open Sans Light" charset="1" panose="020B0306030504020204"/>
      <p:regular r:id="rId40"/>
    </p:embeddedFont>
    <p:embeddedFont>
      <p:font typeface="Open Sans Light Bold" charset="1" panose="020B0806030504020204"/>
      <p:regular r:id="rId41"/>
    </p:embeddedFont>
    <p:embeddedFont>
      <p:font typeface="Open Sans Light Italics" charset="1" panose="020B0306030504020204"/>
      <p:regular r:id="rId42"/>
    </p:embeddedFont>
    <p:embeddedFont>
      <p:font typeface="Open Sans Light Bold Italics" charset="1" panose="020B0806030504020204"/>
      <p:regular r:id="rId43"/>
    </p:embeddedFont>
    <p:embeddedFont>
      <p:font typeface="Open Sans" charset="1" panose="020B0606030504020204"/>
      <p:regular r:id="rId44"/>
    </p:embeddedFont>
    <p:embeddedFont>
      <p:font typeface="Open Sans Bold" charset="1" panose="020B0806030504020204"/>
      <p:regular r:id="rId45"/>
    </p:embeddedFont>
    <p:embeddedFont>
      <p:font typeface="Open Sans Italics" charset="1" panose="020B0606030504020204"/>
      <p:regular r:id="rId46"/>
    </p:embeddedFont>
    <p:embeddedFont>
      <p:font typeface="Open Sans Bold Italics" charset="1" panose="020B0806030504020204"/>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slides/slide1.xml" Type="http://schemas.openxmlformats.org/officeDocument/2006/relationships/slide"/><Relationship Id="rId49" Target="notesMasters/notesMaster1.xml" Type="http://schemas.openxmlformats.org/officeDocument/2006/relationships/notesMaster"/><Relationship Id="rId5" Target="tableStyles.xml" Type="http://schemas.openxmlformats.org/officeDocument/2006/relationships/tableStyles"/><Relationship Id="rId50" Target="theme/theme2.xml" Type="http://schemas.openxmlformats.org/officeDocument/2006/relationships/theme"/><Relationship Id="rId51" Target="notesSlides/notesSlide1.xml" Type="http://schemas.openxmlformats.org/officeDocument/2006/relationships/notesSlide"/><Relationship Id="rId52" Target="slides/slide2.xml" Type="http://schemas.openxmlformats.org/officeDocument/2006/relationships/slide"/><Relationship Id="rId53" Target="notesSlides/notesSlide2.xml" Type="http://schemas.openxmlformats.org/officeDocument/2006/relationships/notesSlide"/><Relationship Id="rId54" Target="slides/slide3.xml" Type="http://schemas.openxmlformats.org/officeDocument/2006/relationships/slide"/><Relationship Id="rId55" Target="notesSlides/notesSlide3.xml" Type="http://schemas.openxmlformats.org/officeDocument/2006/relationships/notesSlide"/><Relationship Id="rId56" Target="slides/slide4.xml" Type="http://schemas.openxmlformats.org/officeDocument/2006/relationships/slide"/><Relationship Id="rId57" Target="notesSlides/notesSlide4.xml" Type="http://schemas.openxmlformats.org/officeDocument/2006/relationships/notesSlide"/><Relationship Id="rId58" Target="slides/slide5.xml" Type="http://schemas.openxmlformats.org/officeDocument/2006/relationships/slide"/><Relationship Id="rId59" Target="notesSlides/notesSlide5.xml" Type="http://schemas.openxmlformats.org/officeDocument/2006/relationships/notesSlide"/><Relationship Id="rId6" Target="fonts/font6.fntdata" Type="http://schemas.openxmlformats.org/officeDocument/2006/relationships/font"/><Relationship Id="rId60" Target="slides/slide6.xml" Type="http://schemas.openxmlformats.org/officeDocument/2006/relationships/slide"/><Relationship Id="rId61" Target="notesSlides/notesSlide6.xml" Type="http://schemas.openxmlformats.org/officeDocument/2006/relationships/notesSlide"/><Relationship Id="rId62" Target="slides/slide7.xml" Type="http://schemas.openxmlformats.org/officeDocument/2006/relationships/slide"/><Relationship Id="rId63" Target="notesSlides/notesSlide7.xml" Type="http://schemas.openxmlformats.org/officeDocument/2006/relationships/notesSlide"/><Relationship Id="rId64" Target="slides/slide8.xml" Type="http://schemas.openxmlformats.org/officeDocument/2006/relationships/slide"/><Relationship Id="rId65" Target="notesSlides/notesSlide8.xml" Type="http://schemas.openxmlformats.org/officeDocument/2006/relationships/notesSlide"/><Relationship Id="rId66" Target="slides/slide9.xml" Type="http://schemas.openxmlformats.org/officeDocument/2006/relationships/slide"/><Relationship Id="rId67" Target="notesSlides/notesSlide9.xml" Type="http://schemas.openxmlformats.org/officeDocument/2006/relationships/notesSlide"/><Relationship Id="rId68" Target="slides/slide10.xml" Type="http://schemas.openxmlformats.org/officeDocument/2006/relationships/slide"/><Relationship Id="rId69" Target="notesSlides/notesSlide10.xml" Type="http://schemas.openxmlformats.org/officeDocument/2006/relationships/notesSlide"/><Relationship Id="rId7" Target="fonts/font7.fntdata" Type="http://schemas.openxmlformats.org/officeDocument/2006/relationships/font"/><Relationship Id="rId70" Target="slides/slide11.xml" Type="http://schemas.openxmlformats.org/officeDocument/2006/relationships/slide"/><Relationship Id="rId71" Target="notesSlides/notesSlide11.xml" Type="http://schemas.openxmlformats.org/officeDocument/2006/relationships/notesSlide"/><Relationship Id="rId72" Target="slides/slide12.xml" Type="http://schemas.openxmlformats.org/officeDocument/2006/relationships/slide"/><Relationship Id="rId73" Target="notesSlides/notesSlide12.xml" Type="http://schemas.openxmlformats.org/officeDocument/2006/relationships/notesSlide"/><Relationship Id="rId74" Target="slides/slide13.xml" Type="http://schemas.openxmlformats.org/officeDocument/2006/relationships/slide"/><Relationship Id="rId75" Target="notesSlides/notesSlide13.xml" Type="http://schemas.openxmlformats.org/officeDocument/2006/relationships/notesSlide"/><Relationship Id="rId76" Target="slides/slide14.xml" Type="http://schemas.openxmlformats.org/officeDocument/2006/relationships/slide"/><Relationship Id="rId77" Target="notesSlides/notesSlide14.xml" Type="http://schemas.openxmlformats.org/officeDocument/2006/relationships/notesSlide"/><Relationship Id="rId78" Target="slides/slide15.xml" Type="http://schemas.openxmlformats.org/officeDocument/2006/relationships/slide"/><Relationship Id="rId79" Target="notesSlides/notesSlide15.xml" Type="http://schemas.openxmlformats.org/officeDocument/2006/relationships/notesSlide"/><Relationship Id="rId8" Target="fonts/font8.fntdata" Type="http://schemas.openxmlformats.org/officeDocument/2006/relationships/font"/><Relationship Id="rId80" Target="slides/slide16.xml" Type="http://schemas.openxmlformats.org/officeDocument/2006/relationships/slide"/><Relationship Id="rId81" Target="notesSlides/notesSlide16.xml" Type="http://schemas.openxmlformats.org/officeDocument/2006/relationships/notesSlide"/><Relationship Id="rId82" Target="slides/slide17.xml" Type="http://schemas.openxmlformats.org/officeDocument/2006/relationships/slide"/><Relationship Id="rId83" Target="notesSlides/notesSlide17.xml" Type="http://schemas.openxmlformats.org/officeDocument/2006/relationships/notesSlide"/><Relationship Id="rId84" Target="slides/slide18.xml" Type="http://schemas.openxmlformats.org/officeDocument/2006/relationships/slide"/><Relationship Id="rId85" Target="notesSlides/notesSlide18.xml" Type="http://schemas.openxmlformats.org/officeDocument/2006/relationships/notesSlide"/><Relationship Id="rId86" Target="slides/slide19.xml" Type="http://schemas.openxmlformats.org/officeDocument/2006/relationships/slide"/><Relationship Id="rId87" Target="slides/slide20.xml" Type="http://schemas.openxmlformats.org/officeDocument/2006/relationships/slide"/><Relationship Id="rId88" Target="slides/slide21.xml" Type="http://schemas.openxmlformats.org/officeDocument/2006/relationships/slide"/><Relationship Id="rId89" Target="slides/slide22.xml" Type="http://schemas.openxmlformats.org/officeDocument/2006/relationships/slide"/><Relationship Id="rId9" Target="fonts/font9.fntdata" Type="http://schemas.openxmlformats.org/officeDocument/2006/relationships/font"/><Relationship Id="rId90" Target="slides/slide23.xml" Type="http://schemas.openxmlformats.org/officeDocument/2006/relationships/slide"/><Relationship Id="rId91" Target="slides/slide2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Hello everyone, I'm glad to have you join us today!</a:t>
            </a:r>
          </a:p>
          <a:p>
            <a:pPr lvl="0"/>
            <a:r>
              <a:rPr lang="en-US"/>
              <a:t/>
            </a:r>
          </a:p>
          <a:p>
            <a:pPr lvl="0"/>
            <a:r>
              <a:rPr lang="en-US"/>
              <a:t>Our company is Elements and our product is Resumeble</a:t>
            </a:r>
          </a:p>
          <a:p>
            <a:pPr lvl="0"/>
            <a:r>
              <a:rPr lang="en-US"/>
              <a:t/>
            </a:r>
          </a:p>
          <a:p>
            <a:pPr lvl="0"/>
            <a:r>
              <a:rPr lang="en-US"/>
              <a:t>We want to help you create your success!</a:t>
            </a:r>
          </a:p>
          <a:p>
            <a:pPr lvl="0"/>
            <a:r>
              <a:rPr lang="en-US"/>
              <a:t/>
            </a:r>
          </a:p>
          <a:p>
            <a:pPr lvl="0"/>
            <a:r>
              <a:rPr lang="en-US"/>
              <a:t>Time: 0:0:12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Our competitors are categorized by their ability to promote resume building, networking, job searching, and utilizing AI</a:t>
            </a:r>
          </a:p>
          <a:p>
            <a:pPr lvl="0"/>
            <a:r>
              <a:rPr lang="en-US"/>
              <a:t/>
            </a:r>
          </a:p>
          <a:p>
            <a:pPr lvl="0"/>
            <a:r>
              <a:rPr lang="en-US"/>
              <a:t>Notable competitors include:</a:t>
            </a:r>
          </a:p>
          <a:p>
            <a:pPr lvl="0"/>
            <a:r>
              <a:rPr lang="en-US"/>
              <a:t>- network focused LinkedIn</a:t>
            </a:r>
          </a:p>
          <a:p>
            <a:pPr lvl="0"/>
            <a:r>
              <a:rPr lang="en-US"/>
              <a:t>- Job search focused Indeed, and ZipRecruiter</a:t>
            </a:r>
          </a:p>
          <a:p>
            <a:pPr lvl="0"/>
            <a:r>
              <a:rPr lang="en-US"/>
              <a:t>- resume builder focused ResumePuppy, resume.io, myPerfect resume, Resume Now.</a:t>
            </a:r>
          </a:p>
          <a:p>
            <a:pPr lvl="0"/>
            <a:r>
              <a:rPr lang="en-US"/>
              <a:t>and</a:t>
            </a:r>
          </a:p>
          <a:p>
            <a:pPr lvl="0"/>
            <a:r>
              <a:rPr lang="en-US"/>
              <a:t>- AI Resume assist JobScan</a:t>
            </a:r>
          </a:p>
          <a:p>
            <a:pPr lvl="0"/>
            <a:r>
              <a:rPr lang="en-US"/>
              <a:t/>
            </a:r>
          </a:p>
          <a:p>
            <a:pPr lvl="0"/>
            <a:r>
              <a:rPr lang="en-US"/>
              <a:t>Most, if not all focus on only one aspect, whereas we provide both Resume building and improvements through AI</a:t>
            </a:r>
          </a:p>
          <a:p>
            <a:pPr lvl="0"/>
            <a:r>
              <a:rPr lang="en-US"/>
              <a:t/>
            </a:r>
          </a:p>
          <a:p>
            <a:pPr lvl="0"/>
            <a:r>
              <a:rPr lang="en-US"/>
              <a:t>Time: 0:0:29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Our system provides</a:t>
            </a:r>
          </a:p>
          <a:p>
            <a:pPr lvl="0"/>
            <a:r>
              <a:rPr lang="en-US"/>
              <a:t/>
            </a:r>
          </a:p>
          <a:p>
            <a:pPr lvl="0"/>
            <a:r>
              <a:rPr lang="en-US"/>
              <a:t>Resumes Personalized for each job</a:t>
            </a:r>
          </a:p>
          <a:p>
            <a:pPr lvl="0"/>
            <a:r>
              <a:rPr lang="en-US"/>
              <a:t/>
            </a:r>
          </a:p>
          <a:p>
            <a:pPr lvl="0"/>
            <a:r>
              <a:rPr lang="en-US"/>
              <a:t>AI powered means you create your resumes fast!</a:t>
            </a:r>
          </a:p>
          <a:p>
            <a:pPr lvl="0"/>
            <a:r>
              <a:rPr lang="en-US"/>
              <a:t/>
            </a:r>
          </a:p>
          <a:p>
            <a:pPr lvl="0"/>
            <a:r>
              <a:rPr lang="en-US"/>
              <a:t>Customizable, which means you can add or remove suggested changes as you like</a:t>
            </a:r>
          </a:p>
          <a:p>
            <a:pPr lvl="0"/>
            <a:r>
              <a:rPr lang="en-US"/>
              <a:t/>
            </a:r>
          </a:p>
          <a:p>
            <a:pPr lvl="0"/>
            <a:r>
              <a:rPr lang="en-US"/>
              <a:t>And skill Recommendations based on the job requirement</a:t>
            </a:r>
          </a:p>
          <a:p>
            <a:pPr lvl="0"/>
            <a:r>
              <a:rPr lang="en-US"/>
              <a:t/>
            </a:r>
          </a:p>
          <a:p>
            <a:pPr lvl="0"/>
            <a:r>
              <a:rPr lang="en-US"/>
              <a:t>Time: 0:0:20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Over %63 of surveyed users believe in creating resumes based on the job description.</a:t>
            </a:r>
          </a:p>
          <a:p>
            <a:pPr lvl="0"/>
            <a:r>
              <a:rPr lang="en-US"/>
              <a:t/>
            </a:r>
          </a:p>
          <a:p>
            <a:pPr lvl="0"/>
            <a:r>
              <a:rPr lang="en-US"/>
              <a:t>Surveys in our target market have reported %89 would sign up for an account.</a:t>
            </a:r>
          </a:p>
          <a:p>
            <a:pPr lvl="0"/>
            <a:r>
              <a:rPr lang="en-US"/>
              <a:t/>
            </a:r>
          </a:p>
          <a:p>
            <a:pPr lvl="0"/>
            <a:r>
              <a:rPr lang="en-US"/>
              <a:t>9% of those would pay for a subscription</a:t>
            </a:r>
          </a:p>
          <a:p>
            <a:pPr lvl="0"/>
            <a:r>
              <a:rPr lang="en-US"/>
              <a:t/>
            </a:r>
          </a:p>
          <a:p>
            <a:pPr lvl="0"/>
            <a:r>
              <a:rPr lang="en-US"/>
              <a:t>With COVID vaccinations becoming widely available, more people will be back looking for jobs for the next few years as businesses continue to recover.</a:t>
            </a:r>
          </a:p>
          <a:p>
            <a:pPr lvl="0"/>
            <a:r>
              <a:rPr lang="en-US"/>
              <a:t/>
            </a:r>
          </a:p>
          <a:p>
            <a:pPr lvl="0"/>
            <a:r>
              <a:rPr lang="en-US"/>
              <a:t>Time: 0:0:29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Our Freemium Business model Scales well with Software as a service model and gives us the benefit of lower overhead costs</a:t>
            </a:r>
          </a:p>
          <a:p>
            <a:pPr lvl="0"/>
            <a:r>
              <a:rPr lang="en-US"/>
              <a:t/>
            </a:r>
          </a:p>
          <a:p>
            <a:pPr lvl="0"/>
            <a:r>
              <a:rPr lang="en-US"/>
              <a:t>Low barrier to entry for users encourages Fast growth, and a large userbase is attractive to recruiters</a:t>
            </a:r>
          </a:p>
          <a:p>
            <a:pPr lvl="0"/>
            <a:r>
              <a:rPr lang="en-US"/>
              <a:t/>
            </a:r>
          </a:p>
          <a:p>
            <a:pPr lvl="0"/>
            <a:r>
              <a:rPr lang="en-US"/>
              <a:t>More recruiters attract more users in a cycle of growth</a:t>
            </a:r>
          </a:p>
          <a:p>
            <a:pPr lvl="0"/>
            <a:r>
              <a:rPr lang="en-US"/>
              <a:t/>
            </a:r>
          </a:p>
          <a:p>
            <a:pPr lvl="0"/>
            <a:r>
              <a:rPr lang="en-US"/>
              <a:t>Our revenue will stem from Subscriptions and targeted advertising</a:t>
            </a:r>
          </a:p>
          <a:p>
            <a:pPr lvl="0"/>
            <a:r>
              <a:rPr lang="en-US"/>
              <a:t/>
            </a:r>
          </a:p>
          <a:p>
            <a:pPr lvl="0"/>
            <a:r>
              <a:rPr lang="en-US"/>
              <a:t>Time: 0:0:23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To give our company focus, we are targeting schools during our development phase</a:t>
            </a:r>
          </a:p>
          <a:p>
            <a:pPr lvl="0"/>
            <a:r>
              <a:rPr lang="en-US"/>
              <a:t/>
            </a:r>
          </a:p>
          <a:p>
            <a:pPr lvl="0"/>
            <a:r>
              <a:rPr lang="en-US"/>
              <a:t>Year 2022 will focus with the five college consortium. The contained population will allow us to analyze our growth and implement improvements.</a:t>
            </a:r>
          </a:p>
          <a:p>
            <a:pPr lvl="0"/>
            <a:r>
              <a:rPr lang="en-US"/>
              <a:t/>
            </a:r>
          </a:p>
          <a:p>
            <a:pPr lvl="0"/>
            <a:r>
              <a:rPr lang="en-US"/>
              <a:t>Year 2023 will include 6 new schools, Umass Boston, Lowell, Dartmouth, Boston College, Harvard, and Northeastern increasing our serviceable available market by about 131,000 students</a:t>
            </a:r>
          </a:p>
          <a:p>
            <a:pPr lvl="0"/>
            <a:r>
              <a:rPr lang="en-US"/>
              <a:t/>
            </a:r>
          </a:p>
          <a:p>
            <a:pPr lvl="0"/>
            <a:r>
              <a:rPr lang="en-US"/>
              <a:t>Our year 2024 plan will depend on our 2023 assessment. If we feel our product needs more maturing, then we will focus our efforts reaching the 160,000 students from MIT, PennState, Tufts, Bridgewater, Boston College, and Bunker Hill Community College. Otherwise, we will begin statewide expansion efforts for 2024.</a:t>
            </a:r>
          </a:p>
          <a:p>
            <a:pPr lvl="0"/>
            <a:r>
              <a:rPr lang="en-US"/>
              <a:t/>
            </a:r>
          </a:p>
          <a:p>
            <a:pPr lvl="0"/>
            <a:r>
              <a:rPr lang="en-US"/>
              <a:t>- our Goal would then be at least 1 state every 2 months</a:t>
            </a:r>
          </a:p>
          <a:p>
            <a:pPr lvl="0"/>
            <a:r>
              <a:rPr lang="en-US"/>
              <a:t>- Massachusetts, Connecticut, Rhode Island, Maine, New Hampshire, and Vermont.</a:t>
            </a:r>
          </a:p>
          <a:p>
            <a:pPr lvl="0"/>
            <a:r>
              <a:rPr lang="en-US"/>
              <a:t>for a SAM of over 10 million</a:t>
            </a:r>
          </a:p>
          <a:p>
            <a:pPr lvl="0"/>
            <a:r>
              <a:rPr lang="en-US"/>
              <a:t/>
            </a:r>
          </a:p>
          <a:p>
            <a:pPr lvl="0"/>
            <a:r>
              <a:rPr lang="en-US"/>
              <a:t>Time: 0:1:22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This is our current Revenue, Expenses, and Net Profit projections for the first two to three years of product development.</a:t>
            </a:r>
          </a:p>
          <a:p>
            <a:pPr lvl="0"/>
            <a:r>
              <a:rPr lang="en-US"/>
              <a:t/>
            </a:r>
          </a:p>
          <a:p>
            <a:pPr lvl="0"/>
            <a:r>
              <a:rPr lang="en-US"/>
              <a:t>These years are focused on developing and adjusting the product to align with market demands.</a:t>
            </a:r>
          </a:p>
          <a:p>
            <a:pPr lvl="0"/>
            <a:r>
              <a:rPr lang="en-US"/>
              <a:t/>
            </a:r>
          </a:p>
          <a:p>
            <a:pPr lvl="0"/>
            <a:r>
              <a:rPr lang="en-US"/>
              <a:t>Time: 0:0:14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Once we believe our product has reached a desired maturity, we will begin expansion at a state by state level. We expect to begin this phase in year 3 or 4.</a:t>
            </a:r>
          </a:p>
          <a:p>
            <a:pPr lvl="0"/>
            <a:r>
              <a:rPr lang="en-US"/>
              <a:t/>
            </a:r>
          </a:p>
          <a:p>
            <a:pPr lvl="0"/>
            <a:r>
              <a:rPr lang="en-US"/>
              <a:t>Our revenue is speculated to out scale our expenses at an exponential rate. We also expect to reach profitability the same year we begin state-wide expansion.</a:t>
            </a:r>
          </a:p>
          <a:p>
            <a:pPr lvl="0"/>
            <a:r>
              <a:rPr lang="en-US"/>
              <a:t/>
            </a:r>
          </a:p>
          <a:p>
            <a:pPr lvl="0"/>
            <a:r>
              <a:rPr lang="en-US"/>
              <a:t>Time: 0:0:22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I would like to introduce our company:</a:t>
            </a:r>
          </a:p>
          <a:p>
            <a:pPr lvl="0"/>
            <a:r>
              <a:rPr lang="en-US"/>
              <a:t/>
            </a:r>
          </a:p>
          <a:p>
            <a:pPr lvl="0"/>
            <a:r>
              <a:rPr lang="en-US"/>
              <a:t>Tim is the CEO, and the creative vision of our team</a:t>
            </a:r>
          </a:p>
          <a:p>
            <a:pPr lvl="0"/>
            <a:r>
              <a:rPr lang="en-US"/>
              <a:t/>
            </a:r>
          </a:p>
          <a:p>
            <a:pPr lvl="0"/>
            <a:r>
              <a:rPr lang="en-US"/>
              <a:t>Jhinnie: Chief Marketing Officer, in charge of market strategy</a:t>
            </a:r>
          </a:p>
          <a:p>
            <a:pPr lvl="0"/>
            <a:r>
              <a:rPr lang="en-US"/>
              <a:t/>
            </a:r>
          </a:p>
          <a:p>
            <a:pPr lvl="0"/>
            <a:r>
              <a:rPr lang="en-US"/>
              <a:t>Nam: Chief Financial Officer,</a:t>
            </a:r>
          </a:p>
          <a:p>
            <a:pPr lvl="0"/>
            <a:r>
              <a:rPr lang="en-US"/>
              <a:t>in charge of everything finances</a:t>
            </a:r>
          </a:p>
          <a:p>
            <a:pPr lvl="0"/>
            <a:r>
              <a:rPr lang="en-US"/>
              <a:t/>
            </a:r>
          </a:p>
          <a:p>
            <a:pPr lvl="0"/>
            <a:r>
              <a:rPr lang="en-US"/>
              <a:t>Anushree our Chief Operating Officer, overseeing our day to day operations</a:t>
            </a:r>
          </a:p>
          <a:p>
            <a:pPr lvl="0"/>
            <a:r>
              <a:rPr lang="en-US"/>
              <a:t/>
            </a:r>
          </a:p>
          <a:p>
            <a:pPr lvl="0"/>
            <a:r>
              <a:rPr lang="en-US"/>
              <a:t>Herlin: Chief Technology officer, making all internal and external technology decisions</a:t>
            </a:r>
          </a:p>
          <a:p>
            <a:pPr lvl="0"/>
            <a:r>
              <a:rPr lang="en-US"/>
              <a:t/>
            </a:r>
          </a:p>
          <a:p>
            <a:pPr lvl="0"/>
            <a:r>
              <a:rPr lang="en-US"/>
              <a:t>We are leveraging advising resources from Berthiaume(bear-taume) center for entrepreneurship, and our own Entrepreneurs in Residence</a:t>
            </a:r>
          </a:p>
          <a:p>
            <a:pPr lvl="0"/>
            <a:r>
              <a:rPr lang="en-US"/>
              <a:t/>
            </a:r>
          </a:p>
          <a:p>
            <a:pPr lvl="0"/>
            <a:r>
              <a:rPr lang="en-US"/>
              <a:t>And you! Even if you don't decide to fund us, we would love the opportunity to network with you!</a:t>
            </a:r>
          </a:p>
          <a:p>
            <a:pPr lvl="0"/>
            <a:r>
              <a:rPr lang="en-US"/>
              <a:t/>
            </a:r>
          </a:p>
          <a:p>
            <a:pPr lvl="0"/>
            <a:r>
              <a:rPr lang="en-US"/>
              <a:t>Time: 0:0:47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A big thank you from all of us!</a:t>
            </a:r>
          </a:p>
          <a:p>
            <a:pPr lvl="0"/>
            <a:r>
              <a:rPr lang="en-US"/>
              <a:t>Please feel free to contact us via email. We would love to get in touch with everyone!</a:t>
            </a:r>
          </a:p>
          <a:p>
            <a:pPr lvl="0"/>
            <a:r>
              <a:rPr lang="en-US"/>
              <a:t/>
            </a:r>
          </a:p>
          <a:p>
            <a:pPr lvl="0"/>
            <a:r>
              <a:rPr lang="en-US"/>
              <a:t>Here is our fearless leader to show you our MVP!</a:t>
            </a:r>
          </a:p>
          <a:p>
            <a:pPr lvl="0"/>
            <a:r>
              <a:rPr lang="en-US"/>
              <a:t/>
            </a:r>
          </a:p>
          <a:p>
            <a:pPr lvl="0"/>
            <a:r>
              <a:rPr lang="en-US"/>
              <a:t>Time: 0:0:09</a:t>
            </a:r>
          </a:p>
          <a:p>
            <a:pPr lvl="0"/>
            <a:r>
              <a:rPr lang="en-US"/>
              <a:t/>
            </a:r>
          </a:p>
          <a:p>
            <a:pPr lvl="0"/>
            <a:r>
              <a:rPr lang="en-US"/>
              <a:t>Total Time:454s=7.6 minutes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The process of creating resumes can be exhausting, stressful, and  overwhelming; taking 4-6 hours each</a:t>
            </a:r>
          </a:p>
          <a:p>
            <a:pPr lvl="0"/>
            <a:r>
              <a:rPr lang="en-US"/>
              <a:t/>
            </a:r>
          </a:p>
          <a:p>
            <a:pPr lvl="0"/>
            <a:r>
              <a:rPr lang="en-US"/>
              <a:t>On average, job seekers will send out 150 applications hoping for that 1 job</a:t>
            </a:r>
          </a:p>
          <a:p>
            <a:pPr lvl="0"/>
            <a:r>
              <a:rPr lang="en-US"/>
              <a:t/>
            </a:r>
          </a:p>
          <a:p>
            <a:pPr lvl="0"/>
            <a:r>
              <a:rPr lang="en-US"/>
              <a:t>Your resume is filtered and ranked by an ATS System means employers may not even see your resume</a:t>
            </a:r>
          </a:p>
          <a:p>
            <a:pPr lvl="0"/>
            <a:r>
              <a:rPr lang="en-US"/>
              <a:t/>
            </a:r>
          </a:p>
          <a:p>
            <a:pPr lvl="0"/>
            <a:r>
              <a:rPr lang="en-US"/>
              <a:t>And if they do, an average of 6 seconds is spent looking at it before you are just another one on the stack.</a:t>
            </a:r>
          </a:p>
          <a:p>
            <a:pPr lvl="0"/>
            <a:r>
              <a:rPr lang="en-US"/>
              <a:t/>
            </a:r>
          </a:p>
          <a:p>
            <a:pPr lvl="0"/>
            <a:r>
              <a:rPr lang="en-US"/>
              <a:t>Time: 0:0:30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At this point, you have to wonder... Is there a better way?</a:t>
            </a:r>
          </a:p>
          <a:p>
            <a:pPr lvl="0"/>
            <a:r>
              <a:rPr lang="en-US"/>
              <a:t/>
            </a:r>
          </a:p>
          <a:p>
            <a:pPr lvl="0"/>
            <a:r>
              <a:rPr lang="en-US"/>
              <a:t>Time: 0:0:05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We think the solution is obvious:</a:t>
            </a:r>
          </a:p>
          <a:p>
            <a:pPr lvl="0"/>
            <a:r>
              <a:rPr lang="en-US"/>
              <a:t>Create fast resumes</a:t>
            </a:r>
          </a:p>
          <a:p>
            <a:pPr lvl="0"/>
            <a:r>
              <a:rPr lang="en-US"/>
              <a:t/>
            </a:r>
          </a:p>
          <a:p>
            <a:pPr lvl="0"/>
            <a:r>
              <a:rPr lang="en-US"/>
              <a:t>Make them ATS Friendly</a:t>
            </a:r>
          </a:p>
          <a:p>
            <a:pPr lvl="0"/>
            <a:r>
              <a:rPr lang="en-US"/>
              <a:t/>
            </a:r>
          </a:p>
          <a:p>
            <a:pPr lvl="0"/>
            <a:r>
              <a:rPr lang="en-US"/>
              <a:t>Tailor them specifically for each job</a:t>
            </a:r>
          </a:p>
          <a:p>
            <a:pPr lvl="0"/>
            <a:r>
              <a:rPr lang="en-US"/>
              <a:t/>
            </a:r>
          </a:p>
          <a:p>
            <a:pPr lvl="0"/>
            <a:r>
              <a:rPr lang="en-US"/>
              <a:t>Utilize AI improvements to get you through the ATS gatekeepers, and separate your resume from the rest</a:t>
            </a:r>
          </a:p>
          <a:p>
            <a:pPr lvl="0"/>
            <a:r>
              <a:rPr lang="en-US"/>
              <a:t/>
            </a:r>
          </a:p>
          <a:p>
            <a:pPr lvl="0"/>
            <a:r>
              <a:rPr lang="en-US"/>
              <a:t/>
            </a:r>
          </a:p>
          <a:p>
            <a:pPr lvl="0"/>
            <a:r>
              <a:rPr lang="en-US"/>
              <a:t>Time: 0:0:17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So we've been saying ATS at lot, but what is it?</a:t>
            </a:r>
          </a:p>
          <a:p>
            <a:pPr lvl="0"/>
            <a:r>
              <a:rPr lang="en-US"/>
              <a:t/>
            </a:r>
          </a:p>
          <a:p>
            <a:pPr lvl="0"/>
            <a:r>
              <a:rPr lang="en-US"/>
              <a:t>ATS is short for Applicant tracking system</a:t>
            </a:r>
          </a:p>
          <a:p>
            <a:pPr lvl="0"/>
            <a:r>
              <a:rPr lang="en-US"/>
              <a:t/>
            </a:r>
          </a:p>
          <a:p>
            <a:pPr lvl="0"/>
            <a:r>
              <a:rPr lang="en-US"/>
              <a:t>A program that reads your resume for keywords, spelling errors, and even formatting to rank it among thousands that an employer gets.</a:t>
            </a:r>
          </a:p>
          <a:p>
            <a:pPr lvl="0"/>
            <a:r>
              <a:rPr lang="en-US"/>
              <a:t/>
            </a:r>
          </a:p>
          <a:p>
            <a:pPr lvl="0"/>
            <a:r>
              <a:rPr lang="en-US"/>
              <a:t>That's right... if your resume is not "ATS friendly", the employer may not even see it. </a:t>
            </a:r>
          </a:p>
          <a:p>
            <a:pPr lvl="0"/>
            <a:r>
              <a:rPr lang="en-US"/>
              <a:t/>
            </a:r>
          </a:p>
          <a:p>
            <a:pPr lvl="0"/>
            <a:r>
              <a:rPr lang="en-US"/>
              <a:t>Time: 0:0:24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I would like to introduce Tim, our CEO, to tell you why he wanted to find a better way.</a:t>
            </a:r>
          </a:p>
          <a:p>
            <a:pPr lvl="0"/>
            <a:r>
              <a:rPr lang="en-US"/>
              <a:t/>
            </a:r>
          </a:p>
          <a:p>
            <a:pPr lvl="0"/>
            <a:r>
              <a:rPr lang="en-US"/>
              <a:t>Time: 0:0:7+ Tim's story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Our target market is two fold:</a:t>
            </a:r>
          </a:p>
          <a:p>
            <a:pPr lvl="0"/>
            <a:r>
              <a:rPr lang="en-US"/>
              <a:t>Job Seekers then Recruiters.</a:t>
            </a:r>
          </a:p>
          <a:p>
            <a:pPr lvl="0"/>
            <a:r>
              <a:rPr lang="en-US"/>
              <a:t/>
            </a:r>
          </a:p>
          <a:p>
            <a:pPr lvl="0"/>
            <a:r>
              <a:rPr lang="en-US"/>
              <a:t>Job seekers includes University students, new grads, anyone jumping jobs or looking to find new ones</a:t>
            </a:r>
          </a:p>
          <a:p>
            <a:pPr lvl="0"/>
            <a:r>
              <a:rPr lang="en-US"/>
              <a:t>Making our Serviceable Available Market: aged 18 to 65</a:t>
            </a:r>
          </a:p>
          <a:p>
            <a:pPr lvl="0"/>
            <a:r>
              <a:rPr lang="en-US"/>
              <a:t/>
            </a:r>
          </a:p>
          <a:p>
            <a:pPr lvl="0"/>
            <a:r>
              <a:rPr lang="en-US"/>
              <a:t>Recruiters can include:</a:t>
            </a:r>
          </a:p>
          <a:p>
            <a:pPr lvl="0"/>
            <a:r>
              <a:rPr lang="en-US"/>
              <a:t>University Career Services, Businesses, Talent agencies, and headhunters</a:t>
            </a:r>
          </a:p>
          <a:p>
            <a:pPr lvl="0"/>
            <a:r>
              <a:rPr lang="en-US"/>
              <a:t/>
            </a:r>
          </a:p>
          <a:p>
            <a:pPr lvl="0"/>
            <a:r>
              <a:rPr lang="en-US"/>
              <a:t>We hope to build a userbase of Job seekers then introduce employee seekers utilize our user pool for potential hiring.</a:t>
            </a:r>
          </a:p>
          <a:p>
            <a:pPr lvl="0"/>
            <a:r>
              <a:rPr lang="en-US"/>
              <a:t/>
            </a:r>
          </a:p>
          <a:p>
            <a:pPr lvl="0"/>
            <a:r>
              <a:rPr lang="en-US"/>
              <a:t>Time: 0:0:32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There are no shortage of people looking for jobs</a:t>
            </a:r>
          </a:p>
          <a:p>
            <a:pPr lvl="0"/>
            <a:r>
              <a:rPr lang="en-US"/>
              <a:t/>
            </a:r>
          </a:p>
          <a:p>
            <a:pPr lvl="0"/>
            <a:r>
              <a:rPr lang="en-US"/>
              <a:t>Our Total available market of age 18 to 65 consists of 4.7 billion people world wide, all of them potentially looking for new or different jobs.</a:t>
            </a:r>
          </a:p>
          <a:p>
            <a:pPr lvl="0"/>
            <a:r>
              <a:rPr lang="en-US"/>
              <a:t/>
            </a:r>
          </a:p>
          <a:p>
            <a:pPr lvl="0"/>
            <a:r>
              <a:rPr lang="en-US"/>
              <a:t>For the first 2 to 3 years, we will focus our SAM on the 20 Million College students in the US.</a:t>
            </a:r>
          </a:p>
          <a:p>
            <a:pPr lvl="0"/>
            <a:r>
              <a:rPr lang="en-US"/>
              <a:t/>
            </a:r>
          </a:p>
          <a:p>
            <a:pPr lvl="0"/>
            <a:r>
              <a:rPr lang="en-US"/>
              <a:t>Time: 0:0:22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Our Marketing strategy include working with career services and campus ambassadors who know the university well, and already have incentives to help their students succeed.</a:t>
            </a:r>
          </a:p>
          <a:p>
            <a:pPr lvl="0"/>
            <a:r>
              <a:rPr lang="en-US"/>
              <a:t/>
            </a:r>
          </a:p>
          <a:p>
            <a:pPr lvl="0"/>
            <a:r>
              <a:rPr lang="en-US"/>
              <a:t>Working with recruiters to help them improve their client's resumes and utilize our user pool for recruiting</a:t>
            </a:r>
          </a:p>
          <a:p>
            <a:pPr lvl="0"/>
            <a:r>
              <a:rPr lang="en-US"/>
              <a:t/>
            </a:r>
          </a:p>
          <a:p>
            <a:pPr lvl="0"/>
            <a:r>
              <a:rPr lang="en-US"/>
              <a:t>Leveraging advertising using social media like facebook, instagram, google ads to increase our public presence</a:t>
            </a:r>
          </a:p>
          <a:p>
            <a:pPr lvl="0"/>
            <a:r>
              <a:rPr lang="en-US"/>
              <a:t/>
            </a:r>
          </a:p>
          <a:p>
            <a:pPr lvl="0"/>
            <a:r>
              <a:rPr lang="en-US"/>
              <a:t>Hosting and attending public events and conferences</a:t>
            </a:r>
          </a:p>
          <a:p>
            <a:pPr lvl="0"/>
            <a:r>
              <a:rPr lang="en-US"/>
              <a:t/>
            </a:r>
          </a:p>
          <a:p>
            <a:pPr lvl="0"/>
            <a:r>
              <a:rPr lang="en-US"/>
              <a:t>Time: 0:0:30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11" Target="../media/image49.png" Type="http://schemas.openxmlformats.org/officeDocument/2006/relationships/image"/><Relationship Id="rId12" Target="../media/image50.png" Type="http://schemas.openxmlformats.org/officeDocument/2006/relationships/image"/><Relationship Id="rId13" Target="../media/image51.png" Type="http://schemas.openxmlformats.org/officeDocument/2006/relationships/image"/><Relationship Id="rId14" Target="../media/image52.png" Type="http://schemas.openxmlformats.org/officeDocument/2006/relationships/image"/><Relationship Id="rId2" Target="../notesSlides/notesSlide10.xml" Type="http://schemas.openxmlformats.org/officeDocument/2006/relationships/notesSlide"/><Relationship Id="rId3" Target="../media/image42.png" Type="http://schemas.openxmlformats.org/officeDocument/2006/relationships/image"/><Relationship Id="rId4" Target="../media/image43.svg" Type="http://schemas.openxmlformats.org/officeDocument/2006/relationships/image"/><Relationship Id="rId5" Target="../media/image44.png" Type="http://schemas.openxmlformats.org/officeDocument/2006/relationships/image"/><Relationship Id="rId6" Target="../media/image45.svg" Type="http://schemas.openxmlformats.org/officeDocument/2006/relationships/image"/><Relationship Id="rId7" Target="../media/image8.png" Type="http://schemas.openxmlformats.org/officeDocument/2006/relationships/image"/><Relationship Id="rId8" Target="../media/image46.png" Type="http://schemas.openxmlformats.org/officeDocument/2006/relationships/image"/><Relationship Id="rId9" Target="../media/image4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53.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20.png" Type="http://schemas.openxmlformats.org/officeDocument/2006/relationships/image"/><Relationship Id="rId4" Target="../media/image21.svg" Type="http://schemas.openxmlformats.org/officeDocument/2006/relationships/image"/><Relationship Id="rId5" Target="../media/image54.png" Type="http://schemas.openxmlformats.org/officeDocument/2006/relationships/image"/><Relationship Id="rId6" Target="../media/image55.svg" Type="http://schemas.openxmlformats.org/officeDocument/2006/relationships/image"/><Relationship Id="rId7" Target="../media/image56.png" Type="http://schemas.openxmlformats.org/officeDocument/2006/relationships/image"/><Relationship Id="rId8" Target="../media/image57.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3.png" Type="http://schemas.openxmlformats.org/officeDocument/2006/relationships/image"/><Relationship Id="rId11" Target="../media/image64.png" Type="http://schemas.openxmlformats.org/officeDocument/2006/relationships/image"/><Relationship Id="rId12" Target="../media/image65.png" Type="http://schemas.openxmlformats.org/officeDocument/2006/relationships/image"/><Relationship Id="rId13" Target="../media/image66.png" Type="http://schemas.openxmlformats.org/officeDocument/2006/relationships/image"/><Relationship Id="rId14" Target="../media/image67.png" Type="http://schemas.openxmlformats.org/officeDocument/2006/relationships/image"/><Relationship Id="rId15" Target="../media/image68.png" Type="http://schemas.openxmlformats.org/officeDocument/2006/relationships/image"/><Relationship Id="rId16" Target="../media/image69.png" Type="http://schemas.openxmlformats.org/officeDocument/2006/relationships/image"/><Relationship Id="rId17" Target="../media/image70.png" Type="http://schemas.openxmlformats.org/officeDocument/2006/relationships/image"/><Relationship Id="rId18" Target="../media/image71.png" Type="http://schemas.openxmlformats.org/officeDocument/2006/relationships/image"/><Relationship Id="rId19" Target="../media/image72.png" Type="http://schemas.openxmlformats.org/officeDocument/2006/relationships/image"/><Relationship Id="rId2" Target="../notesSlides/notesSlide14.xml" Type="http://schemas.openxmlformats.org/officeDocument/2006/relationships/notesSlide"/><Relationship Id="rId20" Target="../media/image73.png" Type="http://schemas.openxmlformats.org/officeDocument/2006/relationships/image"/><Relationship Id="rId21" Target="../media/image74.png" Type="http://schemas.openxmlformats.org/officeDocument/2006/relationships/image"/><Relationship Id="rId22" Target="../media/image75.png" Type="http://schemas.openxmlformats.org/officeDocument/2006/relationships/image"/><Relationship Id="rId23" Target="../media/image76.png" Type="http://schemas.openxmlformats.org/officeDocument/2006/relationships/image"/><Relationship Id="rId3" Target="../media/image58.png" Type="http://schemas.openxmlformats.org/officeDocument/2006/relationships/image"/><Relationship Id="rId4" Target="../media/image59.png" Type="http://schemas.openxmlformats.org/officeDocument/2006/relationships/image"/><Relationship Id="rId5" Target="../media/image60.png" Type="http://schemas.openxmlformats.org/officeDocument/2006/relationships/image"/><Relationship Id="rId6" Target="../media/image61.png" Type="http://schemas.openxmlformats.org/officeDocument/2006/relationships/image"/><Relationship Id="rId7" Target="../media/image62.pn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7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7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4.png" Type="http://schemas.openxmlformats.org/officeDocument/2006/relationships/image"/><Relationship Id="rId11" Target="../media/image85.png" Type="http://schemas.openxmlformats.org/officeDocument/2006/relationships/image"/><Relationship Id="rId12" Target="../media/image86.png" Type="http://schemas.openxmlformats.org/officeDocument/2006/relationships/image"/><Relationship Id="rId13" Target="../media/image87.svg" Type="http://schemas.openxmlformats.org/officeDocument/2006/relationships/image"/><Relationship Id="rId14" Target="../media/image88.png" Type="http://schemas.openxmlformats.org/officeDocument/2006/relationships/image"/><Relationship Id="rId15" Target="../media/image89.svg" Type="http://schemas.openxmlformats.org/officeDocument/2006/relationships/image"/><Relationship Id="rId2" Target="../notesSlides/notesSlide17.xml" Type="http://schemas.openxmlformats.org/officeDocument/2006/relationships/notesSlide"/><Relationship Id="rId3" Target="../media/image20.png" Type="http://schemas.openxmlformats.org/officeDocument/2006/relationships/image"/><Relationship Id="rId4" Target="../media/image21.svg" Type="http://schemas.openxmlformats.org/officeDocument/2006/relationships/image"/><Relationship Id="rId5" Target="../media/image79.png" Type="http://schemas.openxmlformats.org/officeDocument/2006/relationships/image"/><Relationship Id="rId6" Target="../media/image80.png" Type="http://schemas.openxmlformats.org/officeDocument/2006/relationships/image"/><Relationship Id="rId7" Target="../media/image81.png" Type="http://schemas.openxmlformats.org/officeDocument/2006/relationships/image"/><Relationship Id="rId8" Target="../media/image82.png" Type="http://schemas.openxmlformats.org/officeDocument/2006/relationships/image"/><Relationship Id="rId9" Target="../media/image8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42.png" Type="http://schemas.openxmlformats.org/officeDocument/2006/relationships/image"/><Relationship Id="rId4" Target="../media/image43.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9.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0.png" Type="http://schemas.openxmlformats.org/officeDocument/2006/relationships/image"/><Relationship Id="rId3" Target="../media/image9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jpeg" Type="http://schemas.openxmlformats.org/officeDocument/2006/relationships/image"/><Relationship Id="rId11" Target="../media/image28.jpeg" Type="http://schemas.openxmlformats.org/officeDocument/2006/relationships/image"/><Relationship Id="rId12" Target="../media/image29.jpeg" Type="http://schemas.openxmlformats.org/officeDocument/2006/relationships/image"/><Relationship Id="rId13" Target="../media/image30.png" Type="http://schemas.openxmlformats.org/officeDocument/2006/relationships/image"/><Relationship Id="rId2" Target="../notesSlides/notesSlide7.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22.jpe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8.png" Type="http://schemas.openxmlformats.org/officeDocument/2006/relationships/image"/><Relationship Id="rId4" Target="../media/image19.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3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svg" Type="http://schemas.openxmlformats.org/officeDocument/2006/relationships/image"/><Relationship Id="rId12" Target="../media/image39.jpeg" Type="http://schemas.openxmlformats.org/officeDocument/2006/relationships/image"/><Relationship Id="rId13" Target="../media/image40.png" Type="http://schemas.openxmlformats.org/officeDocument/2006/relationships/image"/><Relationship Id="rId14" Target="../media/image41.jpeg" Type="http://schemas.openxmlformats.org/officeDocument/2006/relationships/image"/><Relationship Id="rId2" Target="../notesSlides/notesSlide9.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2.pn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7161C"/>
        </a:solidFill>
      </p:bgPr>
    </p:bg>
    <p:spTree>
      <p:nvGrpSpPr>
        <p:cNvPr id="1" name=""/>
        <p:cNvGrpSpPr/>
        <p:nvPr/>
      </p:nvGrpSpPr>
      <p:grpSpPr>
        <a:xfrm>
          <a:off x="0" y="0"/>
          <a:ext cx="0" cy="0"/>
          <a:chOff x="0" y="0"/>
          <a:chExt cx="0" cy="0"/>
        </a:xfrm>
      </p:grpSpPr>
      <p:sp>
        <p:nvSpPr>
          <p:cNvPr name="AutoShape 2" id="2"/>
          <p:cNvSpPr/>
          <p:nvPr/>
        </p:nvSpPr>
        <p:spPr>
          <a:xfrm rot="0">
            <a:off x="0" y="0"/>
            <a:ext cx="6515366" cy="10287000"/>
          </a:xfrm>
          <a:prstGeom prst="rect">
            <a:avLst/>
          </a:prstGeom>
          <a:solidFill>
            <a:srgbClr val="F7F4FA"/>
          </a:solidFill>
        </p:spPr>
      </p:sp>
      <p:grpSp>
        <p:nvGrpSpPr>
          <p:cNvPr name="Group 3" id="3"/>
          <p:cNvGrpSpPr>
            <a:grpSpLocks noChangeAspect="true"/>
          </p:cNvGrpSpPr>
          <p:nvPr/>
        </p:nvGrpSpPr>
        <p:grpSpPr>
          <a:xfrm rot="0">
            <a:off x="1028700" y="1504835"/>
            <a:ext cx="3237711" cy="3237711"/>
            <a:chOff x="0" y="0"/>
            <a:chExt cx="14400530" cy="14400530"/>
          </a:xfrm>
        </p:grpSpPr>
        <p:sp>
          <p:nvSpPr>
            <p:cNvPr name="Freeform 4" id="4"/>
            <p:cNvSpPr/>
            <p:nvPr/>
          </p:nvSpPr>
          <p:spPr>
            <a:xfrm>
              <a:off x="0" y="0"/>
              <a:ext cx="14400530" cy="14399261"/>
            </a:xfrm>
            <a:custGeom>
              <a:avLst/>
              <a:gdLst/>
              <a:ahLst/>
              <a:cxnLst/>
              <a:rect r="r" b="b" t="t" l="l"/>
              <a:pathLst>
                <a:path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004AAD"/>
            </a:solidFill>
          </p:spPr>
        </p:sp>
      </p:gr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5400000">
            <a:off x="4514457" y="1754964"/>
            <a:ext cx="3095939" cy="2879223"/>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10800000">
            <a:off x="4622815" y="5402609"/>
            <a:ext cx="1892551" cy="3379556"/>
          </a:xfrm>
          <a:prstGeom prst="rect">
            <a:avLst/>
          </a:prstGeom>
        </p:spPr>
      </p:pic>
      <p:pic>
        <p:nvPicPr>
          <p:cNvPr name="Picture 7" id="7"/>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5400000">
            <a:off x="1295680" y="5510967"/>
            <a:ext cx="3095939" cy="2879223"/>
          </a:xfrm>
          <a:prstGeom prst="rect">
            <a:avLst/>
          </a:prstGeom>
        </p:spPr>
      </p:pic>
      <p:grpSp>
        <p:nvGrpSpPr>
          <p:cNvPr name="Group 8" id="8"/>
          <p:cNvGrpSpPr>
            <a:grpSpLocks noChangeAspect="true"/>
          </p:cNvGrpSpPr>
          <p:nvPr/>
        </p:nvGrpSpPr>
        <p:grpSpPr>
          <a:xfrm rot="5400000">
            <a:off x="1028700" y="8082026"/>
            <a:ext cx="700140" cy="700140"/>
            <a:chOff x="1371600" y="6705600"/>
            <a:chExt cx="10972800" cy="10972800"/>
          </a:xfrm>
        </p:grpSpPr>
        <p:sp>
          <p:nvSpPr>
            <p:cNvPr name="Freeform 9" id="9"/>
            <p:cNvSpPr/>
            <p:nvPr/>
          </p:nvSpPr>
          <p:spPr>
            <a:xfrm>
              <a:off x="1362808" y="6434629"/>
              <a:ext cx="10990384" cy="11514742"/>
            </a:xfrm>
            <a:custGeom>
              <a:avLst/>
              <a:gdLst/>
              <a:ahLst/>
              <a:cxnLst/>
              <a:rect r="r" b="b" t="t" l="l"/>
              <a:pathLst>
                <a:path h="11514742" w="10990384">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8C52FF"/>
            </a:solidFill>
          </p:spPr>
        </p:sp>
      </p:grpSp>
      <p:pic>
        <p:nvPicPr>
          <p:cNvPr name="Picture 10" id="10"/>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7002191" y="1028700"/>
            <a:ext cx="257109" cy="376665"/>
          </a:xfrm>
          <a:prstGeom prst="rect">
            <a:avLst/>
          </a:prstGeom>
        </p:spPr>
      </p:pic>
      <p:pic>
        <p:nvPicPr>
          <p:cNvPr name="Picture 11" id="11"/>
          <p:cNvPicPr>
            <a:picLocks noChangeAspect="true"/>
          </p:cNvPicPr>
          <p:nvPr/>
        </p:nvPicPr>
        <p:blipFill>
          <a:blip r:embed="rId9"/>
          <a:srcRect l="21498" t="56378" r="23911" b="13381"/>
          <a:stretch>
            <a:fillRect/>
          </a:stretch>
        </p:blipFill>
        <p:spPr>
          <a:xfrm flipH="false" flipV="false" rot="0">
            <a:off x="0" y="12684"/>
            <a:ext cx="1834161" cy="1016016"/>
          </a:xfrm>
          <a:prstGeom prst="rect">
            <a:avLst/>
          </a:prstGeom>
        </p:spPr>
      </p:pic>
      <p:grpSp>
        <p:nvGrpSpPr>
          <p:cNvPr name="Group 12" id="12"/>
          <p:cNvGrpSpPr/>
          <p:nvPr/>
        </p:nvGrpSpPr>
        <p:grpSpPr>
          <a:xfrm rot="0">
            <a:off x="6648513" y="-4693682"/>
            <a:ext cx="10610787" cy="10185509"/>
            <a:chOff x="0" y="0"/>
            <a:chExt cx="14147716" cy="13580678"/>
          </a:xfrm>
        </p:grpSpPr>
        <p:pic>
          <p:nvPicPr>
            <p:cNvPr name="Picture 13" id="13"/>
            <p:cNvPicPr>
              <a:picLocks noChangeAspect="true"/>
            </p:cNvPicPr>
            <p:nvPr/>
          </p:nvPicPr>
          <p:blipFill>
            <a:blip r:embed="rId10"/>
            <a:srcRect l="29585" t="0" r="40161" b="33082"/>
            <a:stretch>
              <a:fillRect/>
            </a:stretch>
          </p:blipFill>
          <p:spPr>
            <a:xfrm flipH="false" flipV="false" rot="0">
              <a:off x="0" y="0"/>
              <a:ext cx="4604924" cy="13580678"/>
            </a:xfrm>
            <a:prstGeom prst="rect">
              <a:avLst/>
            </a:prstGeom>
          </p:spPr>
        </p:pic>
        <p:sp>
          <p:nvSpPr>
            <p:cNvPr name="TextBox 14" id="14"/>
            <p:cNvSpPr txBox="true"/>
            <p:nvPr/>
          </p:nvSpPr>
          <p:spPr>
            <a:xfrm rot="0">
              <a:off x="3214207" y="10389087"/>
              <a:ext cx="10933510" cy="2258683"/>
            </a:xfrm>
            <a:prstGeom prst="rect">
              <a:avLst/>
            </a:prstGeom>
          </p:spPr>
          <p:txBody>
            <a:bodyPr anchor="t" rtlCol="false" tIns="0" lIns="0" bIns="0" rIns="0">
              <a:spAutoFit/>
            </a:bodyPr>
            <a:lstStyle/>
            <a:p>
              <a:pPr>
                <a:lnSpc>
                  <a:spcPts val="13224"/>
                </a:lnSpc>
              </a:pPr>
              <a:r>
                <a:rPr lang="en-US" sz="11499">
                  <a:solidFill>
                    <a:srgbClr val="F7F4FA"/>
                  </a:solidFill>
                  <a:latin typeface="Aileron Heavy"/>
                </a:rPr>
                <a:t>esuméble </a:t>
              </a:r>
            </a:p>
          </p:txBody>
        </p:sp>
      </p:grpSp>
      <p:sp>
        <p:nvSpPr>
          <p:cNvPr name="TextBox 15" id="15"/>
          <p:cNvSpPr txBox="true"/>
          <p:nvPr/>
        </p:nvSpPr>
        <p:spPr>
          <a:xfrm rot="0">
            <a:off x="7502038" y="5865255"/>
            <a:ext cx="10505728" cy="828675"/>
          </a:xfrm>
          <a:prstGeom prst="rect">
            <a:avLst/>
          </a:prstGeom>
        </p:spPr>
        <p:txBody>
          <a:bodyPr anchor="t" rtlCol="false" tIns="0" lIns="0" bIns="0" rIns="0">
            <a:spAutoFit/>
          </a:bodyPr>
          <a:lstStyle/>
          <a:p>
            <a:pPr algn="l">
              <a:lnSpc>
                <a:spcPts val="6300"/>
              </a:lnSpc>
            </a:pPr>
            <a:r>
              <a:rPr lang="en-US" sz="6000" spc="-84">
                <a:solidFill>
                  <a:srgbClr val="FFFFFF"/>
                </a:solidFill>
                <a:latin typeface="Lemonada Semi Bold Bold"/>
              </a:rPr>
              <a:t>Create your success!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3496" y="-23812"/>
            <a:ext cx="18288000" cy="10287000"/>
          </a:xfrm>
          <a:prstGeom prst="rect">
            <a:avLst/>
          </a:prstGeom>
          <a:solidFill>
            <a:srgbClr val="F7F4FA"/>
          </a:solidFill>
        </p:spPr>
      </p:sp>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false" rot="-10800000">
            <a:off x="0" y="0"/>
            <a:ext cx="1892551" cy="3379556"/>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2297701" y="2311040"/>
            <a:ext cx="1819946" cy="1819946"/>
          </a:xfrm>
          <a:prstGeom prst="rect">
            <a:avLst/>
          </a:prstGeom>
        </p:spPr>
      </p:pic>
      <p:grpSp>
        <p:nvGrpSpPr>
          <p:cNvPr name="Group 5" id="5"/>
          <p:cNvGrpSpPr/>
          <p:nvPr/>
        </p:nvGrpSpPr>
        <p:grpSpPr>
          <a:xfrm rot="0">
            <a:off x="12508283" y="208454"/>
            <a:ext cx="5770436" cy="1640492"/>
            <a:chOff x="0" y="0"/>
            <a:chExt cx="7693915" cy="2187323"/>
          </a:xfrm>
        </p:grpSpPr>
        <p:pic>
          <p:nvPicPr>
            <p:cNvPr name="Picture 6" id="6"/>
            <p:cNvPicPr>
              <a:picLocks noChangeAspect="true"/>
            </p:cNvPicPr>
            <p:nvPr/>
          </p:nvPicPr>
          <p:blipFill>
            <a:blip r:embed="rId7"/>
            <a:srcRect l="29585" t="47098" r="40161" b="33082"/>
            <a:stretch>
              <a:fillRect/>
            </a:stretch>
          </p:blipFill>
          <p:spPr>
            <a:xfrm flipH="false" flipV="false" rot="0">
              <a:off x="0" y="0"/>
              <a:ext cx="2504284" cy="2187323"/>
            </a:xfrm>
            <a:prstGeom prst="rect">
              <a:avLst/>
            </a:prstGeom>
          </p:spPr>
        </p:pic>
        <p:sp>
          <p:nvSpPr>
            <p:cNvPr name="TextBox 7" id="7"/>
            <p:cNvSpPr txBox="true"/>
            <p:nvPr/>
          </p:nvSpPr>
          <p:spPr>
            <a:xfrm rot="0">
              <a:off x="1747973" y="454324"/>
              <a:ext cx="5945941" cy="1225658"/>
            </a:xfrm>
            <a:prstGeom prst="rect">
              <a:avLst/>
            </a:prstGeom>
          </p:spPr>
          <p:txBody>
            <a:bodyPr anchor="t" rtlCol="false" tIns="0" lIns="0" bIns="0" rIns="0">
              <a:spAutoFit/>
            </a:bodyPr>
            <a:lstStyle/>
            <a:p>
              <a:pPr>
                <a:lnSpc>
                  <a:spcPts val="7192"/>
                </a:lnSpc>
              </a:pPr>
              <a:r>
                <a:rPr lang="en-US" sz="6254">
                  <a:solidFill>
                    <a:srgbClr val="4A76AB"/>
                  </a:solidFill>
                  <a:latin typeface="Aileron Heavy"/>
                </a:rPr>
                <a:t>esuméble </a:t>
              </a:r>
            </a:p>
          </p:txBody>
        </p:sp>
      </p:grpSp>
      <p:sp>
        <p:nvSpPr>
          <p:cNvPr name="TextBox 8" id="8"/>
          <p:cNvSpPr txBox="true"/>
          <p:nvPr/>
        </p:nvSpPr>
        <p:spPr>
          <a:xfrm rot="0">
            <a:off x="16196774" y="4824412"/>
            <a:ext cx="1596105" cy="619125"/>
          </a:xfrm>
          <a:prstGeom prst="rect">
            <a:avLst/>
          </a:prstGeom>
        </p:spPr>
        <p:txBody>
          <a:bodyPr anchor="t" rtlCol="false" tIns="0" lIns="0" bIns="0" rIns="0">
            <a:spAutoFit/>
          </a:bodyPr>
          <a:lstStyle/>
          <a:p>
            <a:pPr algn="ctr">
              <a:lnSpc>
                <a:spcPts val="4800"/>
              </a:lnSpc>
            </a:pPr>
            <a:r>
              <a:rPr lang="en-US" sz="4000" spc="800">
                <a:solidFill>
                  <a:srgbClr val="000000"/>
                </a:solidFill>
                <a:latin typeface="Glacial Indifference Bold"/>
              </a:rPr>
              <a:t>AI</a:t>
            </a:r>
          </a:p>
        </p:txBody>
      </p:sp>
      <p:sp>
        <p:nvSpPr>
          <p:cNvPr name="TextBox 9" id="9"/>
          <p:cNvSpPr txBox="true"/>
          <p:nvPr/>
        </p:nvSpPr>
        <p:spPr>
          <a:xfrm rot="0">
            <a:off x="5926999" y="9486737"/>
            <a:ext cx="5810739" cy="619125"/>
          </a:xfrm>
          <a:prstGeom prst="rect">
            <a:avLst/>
          </a:prstGeom>
        </p:spPr>
        <p:txBody>
          <a:bodyPr anchor="t" rtlCol="false" tIns="0" lIns="0" bIns="0" rIns="0">
            <a:spAutoFit/>
          </a:bodyPr>
          <a:lstStyle/>
          <a:p>
            <a:pPr algn="ctr">
              <a:lnSpc>
                <a:spcPts val="4800"/>
              </a:lnSpc>
            </a:pPr>
            <a:r>
              <a:rPr lang="en-US" sz="4000" spc="800">
                <a:solidFill>
                  <a:srgbClr val="000000"/>
                </a:solidFill>
                <a:latin typeface="Glacial Indifference Bold"/>
              </a:rPr>
              <a:t>JOB SEARCH</a:t>
            </a:r>
          </a:p>
        </p:txBody>
      </p:sp>
      <p:sp>
        <p:nvSpPr>
          <p:cNvPr name="AutoShape 10" id="10"/>
          <p:cNvSpPr/>
          <p:nvPr/>
        </p:nvSpPr>
        <p:spPr>
          <a:xfrm rot="-5400000">
            <a:off x="4334148" y="5152973"/>
            <a:ext cx="8774781" cy="0"/>
          </a:xfrm>
          <a:prstGeom prst="line">
            <a:avLst/>
          </a:prstGeom>
          <a:ln cap="rnd" w="47625">
            <a:solidFill>
              <a:srgbClr val="004AAD"/>
            </a:solidFill>
            <a:prstDash val="solid"/>
            <a:headEnd type="none" len="sm" w="sm"/>
            <a:tailEnd type="none" len="sm" w="sm"/>
          </a:ln>
        </p:spPr>
      </p:sp>
      <p:pic>
        <p:nvPicPr>
          <p:cNvPr name="Picture 11" id="11"/>
          <p:cNvPicPr>
            <a:picLocks noChangeAspect="true"/>
          </p:cNvPicPr>
          <p:nvPr/>
        </p:nvPicPr>
        <p:blipFill>
          <a:blip r:embed="rId8"/>
          <a:srcRect l="0" t="0" r="0" b="0"/>
          <a:stretch>
            <a:fillRect/>
          </a:stretch>
        </p:blipFill>
        <p:spPr>
          <a:xfrm flipH="false" flipV="false" rot="0">
            <a:off x="6978000" y="789394"/>
            <a:ext cx="3289207" cy="1284846"/>
          </a:xfrm>
          <a:prstGeom prst="rect">
            <a:avLst/>
          </a:prstGeom>
        </p:spPr>
      </p:pic>
      <p:pic>
        <p:nvPicPr>
          <p:cNvPr name="Picture 12" id="12"/>
          <p:cNvPicPr>
            <a:picLocks noChangeAspect="true"/>
          </p:cNvPicPr>
          <p:nvPr/>
        </p:nvPicPr>
        <p:blipFill>
          <a:blip r:embed="rId9"/>
          <a:srcRect l="0" t="0" r="0" b="0"/>
          <a:stretch>
            <a:fillRect/>
          </a:stretch>
        </p:blipFill>
        <p:spPr>
          <a:xfrm flipH="false" flipV="false" rot="0">
            <a:off x="7223496" y="7548665"/>
            <a:ext cx="3043711" cy="1709635"/>
          </a:xfrm>
          <a:prstGeom prst="rect">
            <a:avLst/>
          </a:prstGeom>
        </p:spPr>
      </p:pic>
      <p:sp>
        <p:nvSpPr>
          <p:cNvPr name="AutoShape 13" id="13"/>
          <p:cNvSpPr/>
          <p:nvPr/>
        </p:nvSpPr>
        <p:spPr>
          <a:xfrm rot="0">
            <a:off x="946276" y="5119688"/>
            <a:ext cx="15719189" cy="0"/>
          </a:xfrm>
          <a:prstGeom prst="line">
            <a:avLst/>
          </a:prstGeom>
          <a:ln cap="rnd" w="47625">
            <a:solidFill>
              <a:srgbClr val="004AAD"/>
            </a:solidFill>
            <a:prstDash val="solid"/>
            <a:headEnd type="none" len="sm" w="sm"/>
            <a:tailEnd type="none" len="sm" w="sm"/>
          </a:ln>
        </p:spPr>
      </p:sp>
      <p:grpSp>
        <p:nvGrpSpPr>
          <p:cNvPr name="Group 14" id="14"/>
          <p:cNvGrpSpPr/>
          <p:nvPr/>
        </p:nvGrpSpPr>
        <p:grpSpPr>
          <a:xfrm rot="0">
            <a:off x="12508283" y="4278065"/>
            <a:ext cx="3945947" cy="1683245"/>
            <a:chOff x="0" y="0"/>
            <a:chExt cx="5261262" cy="2244326"/>
          </a:xfrm>
        </p:grpSpPr>
        <p:grpSp>
          <p:nvGrpSpPr>
            <p:cNvPr name="Group 15" id="15"/>
            <p:cNvGrpSpPr/>
            <p:nvPr/>
          </p:nvGrpSpPr>
          <p:grpSpPr>
            <a:xfrm rot="0">
              <a:off x="0" y="0"/>
              <a:ext cx="5261262" cy="2244326"/>
              <a:chOff x="0" y="0"/>
              <a:chExt cx="2332126" cy="994828"/>
            </a:xfrm>
          </p:grpSpPr>
          <p:sp>
            <p:nvSpPr>
              <p:cNvPr name="Freeform 16" id="16"/>
              <p:cNvSpPr/>
              <p:nvPr/>
            </p:nvSpPr>
            <p:spPr>
              <a:xfrm>
                <a:off x="0" y="0"/>
                <a:ext cx="2332126" cy="994828"/>
              </a:xfrm>
              <a:custGeom>
                <a:avLst/>
                <a:gdLst/>
                <a:ahLst/>
                <a:cxnLst/>
                <a:rect r="r" b="b" t="t" l="l"/>
                <a:pathLst>
                  <a:path h="994828" w="2332126">
                    <a:moveTo>
                      <a:pt x="0" y="0"/>
                    </a:moveTo>
                    <a:lnTo>
                      <a:pt x="2332126" y="0"/>
                    </a:lnTo>
                    <a:lnTo>
                      <a:pt x="2332126" y="994828"/>
                    </a:lnTo>
                    <a:lnTo>
                      <a:pt x="0" y="994828"/>
                    </a:lnTo>
                    <a:close/>
                  </a:path>
                </a:pathLst>
              </a:custGeom>
              <a:solidFill>
                <a:srgbClr val="2255FF"/>
              </a:solidFill>
            </p:spPr>
          </p:sp>
        </p:grpSp>
        <p:pic>
          <p:nvPicPr>
            <p:cNvPr name="Picture 17" id="17"/>
            <p:cNvPicPr>
              <a:picLocks noChangeAspect="true"/>
            </p:cNvPicPr>
            <p:nvPr/>
          </p:nvPicPr>
          <p:blipFill>
            <a:blip r:embed="rId10"/>
            <a:srcRect l="0" t="0" r="0" b="0"/>
            <a:stretch>
              <a:fillRect/>
            </a:stretch>
          </p:blipFill>
          <p:spPr>
            <a:xfrm flipH="false" flipV="false" rot="0">
              <a:off x="325287" y="175154"/>
              <a:ext cx="4703477" cy="1894018"/>
            </a:xfrm>
            <a:prstGeom prst="rect">
              <a:avLst/>
            </a:prstGeom>
          </p:spPr>
        </p:pic>
      </p:grpSp>
      <p:pic>
        <p:nvPicPr>
          <p:cNvPr name="Picture 18" id="18"/>
          <p:cNvPicPr>
            <a:picLocks noChangeAspect="true"/>
          </p:cNvPicPr>
          <p:nvPr/>
        </p:nvPicPr>
        <p:blipFill>
          <a:blip r:embed="rId11"/>
          <a:srcRect l="0" t="0" r="0" b="0"/>
          <a:stretch>
            <a:fillRect/>
          </a:stretch>
        </p:blipFill>
        <p:spPr>
          <a:xfrm flipH="false" flipV="false" rot="0">
            <a:off x="7659209" y="2896361"/>
            <a:ext cx="2119821" cy="966389"/>
          </a:xfrm>
          <a:prstGeom prst="rect">
            <a:avLst/>
          </a:prstGeom>
        </p:spPr>
      </p:pic>
      <p:pic>
        <p:nvPicPr>
          <p:cNvPr name="Picture 19" id="19"/>
          <p:cNvPicPr>
            <a:picLocks noChangeAspect="true"/>
          </p:cNvPicPr>
          <p:nvPr/>
        </p:nvPicPr>
        <p:blipFill>
          <a:blip r:embed="rId12"/>
          <a:srcRect l="0" t="0" r="0" b="0"/>
          <a:stretch>
            <a:fillRect/>
          </a:stretch>
        </p:blipFill>
        <p:spPr>
          <a:xfrm flipH="false" flipV="false" rot="0">
            <a:off x="7711673" y="3955674"/>
            <a:ext cx="2067357" cy="1033679"/>
          </a:xfrm>
          <a:prstGeom prst="rect">
            <a:avLst/>
          </a:prstGeom>
        </p:spPr>
      </p:pic>
      <p:pic>
        <p:nvPicPr>
          <p:cNvPr name="Picture 20" id="20"/>
          <p:cNvPicPr>
            <a:picLocks noChangeAspect="true"/>
          </p:cNvPicPr>
          <p:nvPr/>
        </p:nvPicPr>
        <p:blipFill>
          <a:blip r:embed="rId13"/>
          <a:srcRect l="0" t="0" r="0" b="0"/>
          <a:stretch>
            <a:fillRect/>
          </a:stretch>
        </p:blipFill>
        <p:spPr>
          <a:xfrm flipH="false" flipV="false" rot="0">
            <a:off x="6888272" y="1860840"/>
            <a:ext cx="3618908" cy="900398"/>
          </a:xfrm>
          <a:prstGeom prst="rect">
            <a:avLst/>
          </a:prstGeom>
        </p:spPr>
      </p:pic>
      <p:pic>
        <p:nvPicPr>
          <p:cNvPr name="Picture 21" id="21"/>
          <p:cNvPicPr>
            <a:picLocks noChangeAspect="true"/>
          </p:cNvPicPr>
          <p:nvPr/>
        </p:nvPicPr>
        <p:blipFill>
          <a:blip r:embed="rId14"/>
          <a:srcRect l="0" t="0" r="0" b="0"/>
          <a:stretch>
            <a:fillRect/>
          </a:stretch>
        </p:blipFill>
        <p:spPr>
          <a:xfrm flipH="false" flipV="false" rot="0">
            <a:off x="6693973" y="5760390"/>
            <a:ext cx="4276792" cy="1130646"/>
          </a:xfrm>
          <a:prstGeom prst="rect">
            <a:avLst/>
          </a:prstGeom>
        </p:spPr>
      </p:pic>
      <p:sp>
        <p:nvSpPr>
          <p:cNvPr name="TextBox 22" id="22"/>
          <p:cNvSpPr txBox="true"/>
          <p:nvPr/>
        </p:nvSpPr>
        <p:spPr>
          <a:xfrm rot="0">
            <a:off x="191647" y="73039"/>
            <a:ext cx="4502542" cy="832636"/>
          </a:xfrm>
          <a:prstGeom prst="rect">
            <a:avLst/>
          </a:prstGeom>
        </p:spPr>
        <p:txBody>
          <a:bodyPr anchor="t" rtlCol="false" tIns="0" lIns="0" bIns="0" rIns="0">
            <a:spAutoFit/>
          </a:bodyPr>
          <a:lstStyle/>
          <a:p>
            <a:pPr>
              <a:lnSpc>
                <a:spcPts val="6599"/>
              </a:lnSpc>
            </a:pPr>
            <a:r>
              <a:rPr lang="en-US" sz="5499">
                <a:solidFill>
                  <a:srgbClr val="FFFFFF"/>
                </a:solidFill>
                <a:latin typeface="Aileron Heavy"/>
              </a:rPr>
              <a:t> Com</a:t>
            </a:r>
            <a:r>
              <a:rPr lang="en-US" sz="5499">
                <a:solidFill>
                  <a:srgbClr val="17161C"/>
                </a:solidFill>
                <a:latin typeface="Aileron Heavy"/>
              </a:rPr>
              <a:t>petitors </a:t>
            </a:r>
          </a:p>
        </p:txBody>
      </p:sp>
      <p:sp>
        <p:nvSpPr>
          <p:cNvPr name="TextBox 23" id="23"/>
          <p:cNvSpPr txBox="true"/>
          <p:nvPr/>
        </p:nvSpPr>
        <p:spPr>
          <a:xfrm rot="0">
            <a:off x="5728235" y="170269"/>
            <a:ext cx="5938983" cy="619125"/>
          </a:xfrm>
          <a:prstGeom prst="rect">
            <a:avLst/>
          </a:prstGeom>
        </p:spPr>
        <p:txBody>
          <a:bodyPr anchor="t" rtlCol="false" tIns="0" lIns="0" bIns="0" rIns="0">
            <a:spAutoFit/>
          </a:bodyPr>
          <a:lstStyle/>
          <a:p>
            <a:pPr algn="ctr">
              <a:lnSpc>
                <a:spcPts val="4800"/>
              </a:lnSpc>
            </a:pPr>
            <a:r>
              <a:rPr lang="en-US" sz="4000" spc="800">
                <a:solidFill>
                  <a:srgbClr val="000000"/>
                </a:solidFill>
                <a:latin typeface="Glacial Indifference Bold"/>
              </a:rPr>
              <a:t>RESUME BUILDER</a:t>
            </a:r>
          </a:p>
        </p:txBody>
      </p:sp>
      <p:sp>
        <p:nvSpPr>
          <p:cNvPr name="TextBox 24" id="24"/>
          <p:cNvSpPr txBox="true"/>
          <p:nvPr/>
        </p:nvSpPr>
        <p:spPr>
          <a:xfrm rot="0">
            <a:off x="191647" y="4370227"/>
            <a:ext cx="4543952" cy="619125"/>
          </a:xfrm>
          <a:prstGeom prst="rect">
            <a:avLst/>
          </a:prstGeom>
        </p:spPr>
        <p:txBody>
          <a:bodyPr anchor="t" rtlCol="false" tIns="0" lIns="0" bIns="0" rIns="0">
            <a:spAutoFit/>
          </a:bodyPr>
          <a:lstStyle/>
          <a:p>
            <a:pPr algn="ctr">
              <a:lnSpc>
                <a:spcPts val="4800"/>
              </a:lnSpc>
            </a:pPr>
            <a:r>
              <a:rPr lang="en-US" sz="4000" spc="800">
                <a:solidFill>
                  <a:srgbClr val="000000"/>
                </a:solidFill>
                <a:latin typeface="Glacial Indifference Bold"/>
              </a:rPr>
              <a:t>NETWORKING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7F4F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800000">
            <a:off x="1028700" y="1491504"/>
            <a:ext cx="3095939" cy="2879223"/>
          </a:xfrm>
          <a:prstGeom prst="rect">
            <a:avLst/>
          </a:prstGeom>
        </p:spPr>
      </p:pic>
      <p:grpSp>
        <p:nvGrpSpPr>
          <p:cNvPr name="Group 3" id="3"/>
          <p:cNvGrpSpPr>
            <a:grpSpLocks noChangeAspect="true"/>
          </p:cNvGrpSpPr>
          <p:nvPr/>
        </p:nvGrpSpPr>
        <p:grpSpPr>
          <a:xfrm rot="-10800000">
            <a:off x="3774569" y="1141434"/>
            <a:ext cx="700140" cy="700140"/>
            <a:chOff x="1371600" y="6705600"/>
            <a:chExt cx="10972800" cy="10972800"/>
          </a:xfrm>
        </p:grpSpPr>
        <p:sp>
          <p:nvSpPr>
            <p:cNvPr name="Freeform 4" id="4"/>
            <p:cNvSpPr/>
            <p:nvPr/>
          </p:nvSpPr>
          <p:spPr>
            <a:xfrm>
              <a:off x="1362808" y="6434629"/>
              <a:ext cx="10990384" cy="11514742"/>
            </a:xfrm>
            <a:custGeom>
              <a:avLst/>
              <a:gdLst/>
              <a:ahLst/>
              <a:cxnLst/>
              <a:rect r="r" b="b" t="t" l="l"/>
              <a:pathLst>
                <a:path h="11514742" w="10990384">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2255FF"/>
            </a:solidFill>
          </p:spPr>
        </p:sp>
      </p:gr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800000">
            <a:off x="1028700" y="4887538"/>
            <a:ext cx="3095939" cy="2879223"/>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false" rot="0">
            <a:off x="2232088" y="6907444"/>
            <a:ext cx="1892551" cy="3379556"/>
          </a:xfrm>
          <a:prstGeom prst="rect">
            <a:avLst/>
          </a:prstGeom>
        </p:spPr>
      </p:pic>
      <p:pic>
        <p:nvPicPr>
          <p:cNvPr name="Picture 7" id="7"/>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7002191" y="1028700"/>
            <a:ext cx="257109" cy="376665"/>
          </a:xfrm>
          <a:prstGeom prst="rect">
            <a:avLst/>
          </a:prstGeom>
        </p:spPr>
      </p:pic>
      <p:grpSp>
        <p:nvGrpSpPr>
          <p:cNvPr name="Group 8" id="8"/>
          <p:cNvGrpSpPr/>
          <p:nvPr/>
        </p:nvGrpSpPr>
        <p:grpSpPr>
          <a:xfrm rot="0">
            <a:off x="13838614" y="-2227572"/>
            <a:ext cx="5657850" cy="5657850"/>
            <a:chOff x="0" y="0"/>
            <a:chExt cx="6350000" cy="6350000"/>
          </a:xfrm>
        </p:grpSpPr>
        <p:sp>
          <p:nvSpPr>
            <p:cNvPr name="Freeform 9" id="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name="TextBox 10" id="10"/>
          <p:cNvSpPr txBox="true"/>
          <p:nvPr/>
        </p:nvSpPr>
        <p:spPr>
          <a:xfrm rot="0">
            <a:off x="6626556" y="1028700"/>
            <a:ext cx="7870696" cy="1665271"/>
          </a:xfrm>
          <a:prstGeom prst="rect">
            <a:avLst/>
          </a:prstGeom>
        </p:spPr>
        <p:txBody>
          <a:bodyPr anchor="t" rtlCol="false" tIns="0" lIns="0" bIns="0" rIns="0">
            <a:spAutoFit/>
          </a:bodyPr>
          <a:lstStyle/>
          <a:p>
            <a:pPr>
              <a:lnSpc>
                <a:spcPts val="6599"/>
              </a:lnSpc>
            </a:pPr>
            <a:r>
              <a:rPr lang="en-US" sz="5499">
                <a:solidFill>
                  <a:srgbClr val="004AAD"/>
                </a:solidFill>
                <a:latin typeface="Aileron Heavy"/>
              </a:rPr>
              <a:t>Our Competitive Advantages</a:t>
            </a:r>
          </a:p>
        </p:txBody>
      </p:sp>
      <p:grpSp>
        <p:nvGrpSpPr>
          <p:cNvPr name="Group 11" id="11"/>
          <p:cNvGrpSpPr/>
          <p:nvPr/>
        </p:nvGrpSpPr>
        <p:grpSpPr>
          <a:xfrm rot="0">
            <a:off x="6626556" y="7474468"/>
            <a:ext cx="4550489" cy="1602466"/>
            <a:chOff x="0" y="0"/>
            <a:chExt cx="6067318" cy="2136621"/>
          </a:xfrm>
        </p:grpSpPr>
        <p:sp>
          <p:nvSpPr>
            <p:cNvPr name="TextBox 12" id="12"/>
            <p:cNvSpPr txBox="true"/>
            <p:nvPr/>
          </p:nvSpPr>
          <p:spPr>
            <a:xfrm rot="0">
              <a:off x="0" y="0"/>
              <a:ext cx="6067318" cy="795502"/>
            </a:xfrm>
            <a:prstGeom prst="rect">
              <a:avLst/>
            </a:prstGeom>
          </p:spPr>
          <p:txBody>
            <a:bodyPr anchor="t" rtlCol="false" tIns="0" lIns="0" bIns="0" rIns="0">
              <a:spAutoFit/>
            </a:bodyPr>
            <a:lstStyle/>
            <a:p>
              <a:pPr>
                <a:lnSpc>
                  <a:spcPts val="4799"/>
                </a:lnSpc>
              </a:pPr>
              <a:r>
                <a:rPr lang="en-US" sz="3999">
                  <a:solidFill>
                    <a:srgbClr val="17161C"/>
                  </a:solidFill>
                  <a:latin typeface="Aileron Heavy"/>
                </a:rPr>
                <a:t>Customizable</a:t>
              </a:r>
            </a:p>
          </p:txBody>
        </p:sp>
        <p:sp>
          <p:nvSpPr>
            <p:cNvPr name="TextBox 13" id="13"/>
            <p:cNvSpPr txBox="true"/>
            <p:nvPr/>
          </p:nvSpPr>
          <p:spPr>
            <a:xfrm rot="0">
              <a:off x="0" y="986616"/>
              <a:ext cx="6067318" cy="1150005"/>
            </a:xfrm>
            <a:prstGeom prst="rect">
              <a:avLst/>
            </a:prstGeom>
          </p:spPr>
          <p:txBody>
            <a:bodyPr anchor="t" rtlCol="false" tIns="0" lIns="0" bIns="0" rIns="0">
              <a:spAutoFit/>
            </a:bodyPr>
            <a:lstStyle/>
            <a:p>
              <a:pPr>
                <a:lnSpc>
                  <a:spcPts val="3500"/>
                </a:lnSpc>
                <a:spcBef>
                  <a:spcPct val="0"/>
                </a:spcBef>
              </a:pPr>
              <a:r>
                <a:rPr lang="en-US" sz="2500">
                  <a:solidFill>
                    <a:srgbClr val="17161C"/>
                  </a:solidFill>
                  <a:latin typeface="Roboto"/>
                </a:rPr>
                <a:t>Can add or remove suggested changes on an individual basis</a:t>
              </a:r>
            </a:p>
          </p:txBody>
        </p:sp>
      </p:grpSp>
      <p:grpSp>
        <p:nvGrpSpPr>
          <p:cNvPr name="Group 14" id="14"/>
          <p:cNvGrpSpPr/>
          <p:nvPr/>
        </p:nvGrpSpPr>
        <p:grpSpPr>
          <a:xfrm rot="0">
            <a:off x="12715934" y="7293102"/>
            <a:ext cx="4694646" cy="2044036"/>
            <a:chOff x="0" y="0"/>
            <a:chExt cx="6259528" cy="2725382"/>
          </a:xfrm>
        </p:grpSpPr>
        <p:sp>
          <p:nvSpPr>
            <p:cNvPr name="TextBox 15" id="15"/>
            <p:cNvSpPr txBox="true"/>
            <p:nvPr/>
          </p:nvSpPr>
          <p:spPr>
            <a:xfrm rot="0">
              <a:off x="0" y="-9525"/>
              <a:ext cx="6259528" cy="805027"/>
            </a:xfrm>
            <a:prstGeom prst="rect">
              <a:avLst/>
            </a:prstGeom>
          </p:spPr>
          <p:txBody>
            <a:bodyPr anchor="t" rtlCol="false" tIns="0" lIns="0" bIns="0" rIns="0">
              <a:spAutoFit/>
            </a:bodyPr>
            <a:lstStyle/>
            <a:p>
              <a:pPr>
                <a:lnSpc>
                  <a:spcPts val="4800"/>
                </a:lnSpc>
              </a:pPr>
              <a:r>
                <a:rPr lang="en-US" sz="4000">
                  <a:solidFill>
                    <a:srgbClr val="17161C"/>
                  </a:solidFill>
                  <a:latin typeface="Aileron Heavy"/>
                </a:rPr>
                <a:t>Recommendations</a:t>
              </a:r>
            </a:p>
          </p:txBody>
        </p:sp>
        <p:sp>
          <p:nvSpPr>
            <p:cNvPr name="TextBox 16" id="16"/>
            <p:cNvSpPr txBox="true"/>
            <p:nvPr/>
          </p:nvSpPr>
          <p:spPr>
            <a:xfrm rot="0">
              <a:off x="0" y="986616"/>
              <a:ext cx="6259528" cy="1738766"/>
            </a:xfrm>
            <a:prstGeom prst="rect">
              <a:avLst/>
            </a:prstGeom>
          </p:spPr>
          <p:txBody>
            <a:bodyPr anchor="t" rtlCol="false" tIns="0" lIns="0" bIns="0" rIns="0">
              <a:spAutoFit/>
            </a:bodyPr>
            <a:lstStyle/>
            <a:p>
              <a:pPr>
                <a:lnSpc>
                  <a:spcPts val="3500"/>
                </a:lnSpc>
                <a:spcBef>
                  <a:spcPct val="0"/>
                </a:spcBef>
              </a:pPr>
              <a:r>
                <a:rPr lang="en-US" sz="2500">
                  <a:solidFill>
                    <a:srgbClr val="17161C"/>
                  </a:solidFill>
                  <a:latin typeface="Roboto"/>
                </a:rPr>
                <a:t>Get recommendations for particular skills based on the job requirements</a:t>
              </a:r>
            </a:p>
          </p:txBody>
        </p:sp>
      </p:grpSp>
      <p:grpSp>
        <p:nvGrpSpPr>
          <p:cNvPr name="Group 17" id="17"/>
          <p:cNvGrpSpPr/>
          <p:nvPr/>
        </p:nvGrpSpPr>
        <p:grpSpPr>
          <a:xfrm rot="0">
            <a:off x="6626556" y="4111793"/>
            <a:ext cx="4550489" cy="1602466"/>
            <a:chOff x="0" y="0"/>
            <a:chExt cx="6067318" cy="2136621"/>
          </a:xfrm>
        </p:grpSpPr>
        <p:sp>
          <p:nvSpPr>
            <p:cNvPr name="TextBox 18" id="18"/>
            <p:cNvSpPr txBox="true"/>
            <p:nvPr/>
          </p:nvSpPr>
          <p:spPr>
            <a:xfrm rot="0">
              <a:off x="0" y="0"/>
              <a:ext cx="6067318" cy="795502"/>
            </a:xfrm>
            <a:prstGeom prst="rect">
              <a:avLst/>
            </a:prstGeom>
          </p:spPr>
          <p:txBody>
            <a:bodyPr anchor="t" rtlCol="false" tIns="0" lIns="0" bIns="0" rIns="0">
              <a:spAutoFit/>
            </a:bodyPr>
            <a:lstStyle/>
            <a:p>
              <a:pPr>
                <a:lnSpc>
                  <a:spcPts val="4799"/>
                </a:lnSpc>
              </a:pPr>
              <a:r>
                <a:rPr lang="en-US" sz="3999">
                  <a:solidFill>
                    <a:srgbClr val="17161C"/>
                  </a:solidFill>
                  <a:latin typeface="Aileron Heavy"/>
                </a:rPr>
                <a:t>Personalized</a:t>
              </a:r>
            </a:p>
          </p:txBody>
        </p:sp>
        <p:sp>
          <p:nvSpPr>
            <p:cNvPr name="TextBox 19" id="19"/>
            <p:cNvSpPr txBox="true"/>
            <p:nvPr/>
          </p:nvSpPr>
          <p:spPr>
            <a:xfrm rot="0">
              <a:off x="0" y="986616"/>
              <a:ext cx="6067318" cy="1150005"/>
            </a:xfrm>
            <a:prstGeom prst="rect">
              <a:avLst/>
            </a:prstGeom>
          </p:spPr>
          <p:txBody>
            <a:bodyPr anchor="t" rtlCol="false" tIns="0" lIns="0" bIns="0" rIns="0">
              <a:spAutoFit/>
            </a:bodyPr>
            <a:lstStyle/>
            <a:p>
              <a:pPr>
                <a:lnSpc>
                  <a:spcPts val="3500"/>
                </a:lnSpc>
                <a:spcBef>
                  <a:spcPct val="0"/>
                </a:spcBef>
              </a:pPr>
              <a:r>
                <a:rPr lang="en-US" sz="2500">
                  <a:solidFill>
                    <a:srgbClr val="17161C"/>
                  </a:solidFill>
                  <a:latin typeface="Roboto"/>
                </a:rPr>
                <a:t>Make individual resumes for each job description</a:t>
              </a:r>
            </a:p>
          </p:txBody>
        </p:sp>
      </p:grpSp>
      <p:grpSp>
        <p:nvGrpSpPr>
          <p:cNvPr name="Group 20" id="20"/>
          <p:cNvGrpSpPr/>
          <p:nvPr/>
        </p:nvGrpSpPr>
        <p:grpSpPr>
          <a:xfrm rot="0">
            <a:off x="12715934" y="4111793"/>
            <a:ext cx="4543366" cy="2044036"/>
            <a:chOff x="0" y="0"/>
            <a:chExt cx="6057821" cy="2725382"/>
          </a:xfrm>
        </p:grpSpPr>
        <p:sp>
          <p:nvSpPr>
            <p:cNvPr name="TextBox 21" id="21"/>
            <p:cNvSpPr txBox="true"/>
            <p:nvPr/>
          </p:nvSpPr>
          <p:spPr>
            <a:xfrm rot="0">
              <a:off x="0" y="-9525"/>
              <a:ext cx="6057821" cy="805027"/>
            </a:xfrm>
            <a:prstGeom prst="rect">
              <a:avLst/>
            </a:prstGeom>
          </p:spPr>
          <p:txBody>
            <a:bodyPr anchor="t" rtlCol="false" tIns="0" lIns="0" bIns="0" rIns="0">
              <a:spAutoFit/>
            </a:bodyPr>
            <a:lstStyle/>
            <a:p>
              <a:pPr>
                <a:lnSpc>
                  <a:spcPts val="4800"/>
                </a:lnSpc>
              </a:pPr>
              <a:r>
                <a:rPr lang="en-US" sz="4000">
                  <a:solidFill>
                    <a:srgbClr val="17161C"/>
                  </a:solidFill>
                  <a:latin typeface="Aileron Heavy"/>
                </a:rPr>
                <a:t>Fast</a:t>
              </a:r>
            </a:p>
          </p:txBody>
        </p:sp>
        <p:sp>
          <p:nvSpPr>
            <p:cNvPr name="TextBox 22" id="22"/>
            <p:cNvSpPr txBox="true"/>
            <p:nvPr/>
          </p:nvSpPr>
          <p:spPr>
            <a:xfrm rot="0">
              <a:off x="0" y="986616"/>
              <a:ext cx="6057821" cy="1738766"/>
            </a:xfrm>
            <a:prstGeom prst="rect">
              <a:avLst/>
            </a:prstGeom>
          </p:spPr>
          <p:txBody>
            <a:bodyPr anchor="t" rtlCol="false" tIns="0" lIns="0" bIns="0" rIns="0">
              <a:spAutoFit/>
            </a:bodyPr>
            <a:lstStyle/>
            <a:p>
              <a:pPr>
                <a:lnSpc>
                  <a:spcPts val="3500"/>
                </a:lnSpc>
                <a:spcBef>
                  <a:spcPct val="0"/>
                </a:spcBef>
              </a:pPr>
              <a:r>
                <a:rPr lang="en-US" sz="2500">
                  <a:solidFill>
                    <a:srgbClr val="17161C"/>
                  </a:solidFill>
                  <a:latin typeface="Roboto"/>
                </a:rPr>
                <a:t>AI-powered tool helps reduce time when compared to professional career services </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7F4F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800000">
            <a:off x="1028700" y="1491504"/>
            <a:ext cx="3095939" cy="2879223"/>
          </a:xfrm>
          <a:prstGeom prst="rect">
            <a:avLst/>
          </a:prstGeom>
        </p:spPr>
      </p:pic>
      <p:grpSp>
        <p:nvGrpSpPr>
          <p:cNvPr name="Group 3" id="3"/>
          <p:cNvGrpSpPr>
            <a:grpSpLocks noChangeAspect="true"/>
          </p:cNvGrpSpPr>
          <p:nvPr/>
        </p:nvGrpSpPr>
        <p:grpSpPr>
          <a:xfrm rot="-10800000">
            <a:off x="3774569" y="1141434"/>
            <a:ext cx="700140" cy="700140"/>
            <a:chOff x="1371600" y="6705600"/>
            <a:chExt cx="10972800" cy="10972800"/>
          </a:xfrm>
        </p:grpSpPr>
        <p:sp>
          <p:nvSpPr>
            <p:cNvPr name="Freeform 4" id="4"/>
            <p:cNvSpPr/>
            <p:nvPr/>
          </p:nvSpPr>
          <p:spPr>
            <a:xfrm>
              <a:off x="1362808" y="6434629"/>
              <a:ext cx="10990384" cy="11514742"/>
            </a:xfrm>
            <a:custGeom>
              <a:avLst/>
              <a:gdLst/>
              <a:ahLst/>
              <a:cxnLst/>
              <a:rect r="r" b="b" t="t" l="l"/>
              <a:pathLst>
                <a:path h="11514742" w="10990384">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2255FF"/>
            </a:solidFill>
          </p:spPr>
        </p:sp>
      </p:gr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800000">
            <a:off x="1028700" y="4887538"/>
            <a:ext cx="3095939" cy="2879223"/>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false" rot="0">
            <a:off x="2232088" y="6907444"/>
            <a:ext cx="1892551" cy="3379556"/>
          </a:xfrm>
          <a:prstGeom prst="rect">
            <a:avLst/>
          </a:prstGeom>
        </p:spPr>
      </p:pic>
      <p:pic>
        <p:nvPicPr>
          <p:cNvPr name="Picture 7" id="7"/>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7002191" y="1028700"/>
            <a:ext cx="257109" cy="376665"/>
          </a:xfrm>
          <a:prstGeom prst="rect">
            <a:avLst/>
          </a:prstGeom>
        </p:spPr>
      </p:pic>
      <p:grpSp>
        <p:nvGrpSpPr>
          <p:cNvPr name="Group 8" id="8"/>
          <p:cNvGrpSpPr/>
          <p:nvPr/>
        </p:nvGrpSpPr>
        <p:grpSpPr>
          <a:xfrm rot="0">
            <a:off x="13838614" y="-2227572"/>
            <a:ext cx="5657850" cy="5657850"/>
            <a:chOff x="0" y="0"/>
            <a:chExt cx="6350000" cy="6350000"/>
          </a:xfrm>
        </p:grpSpPr>
        <p:sp>
          <p:nvSpPr>
            <p:cNvPr name="Freeform 9" id="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pic>
        <p:nvPicPr>
          <p:cNvPr name="Picture 10" id="10"/>
          <p:cNvPicPr>
            <a:picLocks noChangeAspect="true"/>
          </p:cNvPicPr>
          <p:nvPr/>
        </p:nvPicPr>
        <p:blipFill>
          <a:blip r:embed="rId9"/>
          <a:srcRect l="0" t="0" r="0" b="0"/>
          <a:stretch>
            <a:fillRect/>
          </a:stretch>
        </p:blipFill>
        <p:spPr>
          <a:xfrm flipH="false" flipV="false" rot="0">
            <a:off x="4679212" y="7117450"/>
            <a:ext cx="4719639" cy="2652831"/>
          </a:xfrm>
          <a:prstGeom prst="rect">
            <a:avLst/>
          </a:prstGeom>
        </p:spPr>
      </p:pic>
      <p:sp>
        <p:nvSpPr>
          <p:cNvPr name="TextBox 11" id="11"/>
          <p:cNvSpPr txBox="true"/>
          <p:nvPr/>
        </p:nvSpPr>
        <p:spPr>
          <a:xfrm rot="0">
            <a:off x="4124639" y="1570111"/>
            <a:ext cx="9389068" cy="1749425"/>
          </a:xfrm>
          <a:prstGeom prst="rect">
            <a:avLst/>
          </a:prstGeom>
        </p:spPr>
        <p:txBody>
          <a:bodyPr anchor="t" rtlCol="false" tIns="0" lIns="0" bIns="0" rIns="0">
            <a:spAutoFit/>
          </a:bodyPr>
          <a:lstStyle/>
          <a:p>
            <a:pPr algn="ctr">
              <a:lnSpc>
                <a:spcPts val="4600"/>
              </a:lnSpc>
            </a:pPr>
            <a:r>
              <a:rPr lang="en-US" sz="4000" spc="-60">
                <a:solidFill>
                  <a:srgbClr val="000000"/>
                </a:solidFill>
                <a:latin typeface="Playfair Display Bold"/>
              </a:rPr>
              <a:t>%63 said they believe it's effective to create a resume based on the job descriptions</a:t>
            </a:r>
          </a:p>
        </p:txBody>
      </p:sp>
      <p:sp>
        <p:nvSpPr>
          <p:cNvPr name="TextBox 12" id="12"/>
          <p:cNvSpPr txBox="true"/>
          <p:nvPr/>
        </p:nvSpPr>
        <p:spPr>
          <a:xfrm rot="0">
            <a:off x="9658430" y="8009847"/>
            <a:ext cx="8360368" cy="587375"/>
          </a:xfrm>
          <a:prstGeom prst="rect">
            <a:avLst/>
          </a:prstGeom>
        </p:spPr>
        <p:txBody>
          <a:bodyPr anchor="t" rtlCol="false" tIns="0" lIns="0" bIns="0" rIns="0">
            <a:spAutoFit/>
          </a:bodyPr>
          <a:lstStyle/>
          <a:p>
            <a:pPr algn="ctr">
              <a:lnSpc>
                <a:spcPts val="4600"/>
              </a:lnSpc>
            </a:pPr>
            <a:r>
              <a:rPr lang="en-US" sz="4000" spc="-60">
                <a:solidFill>
                  <a:srgbClr val="000000"/>
                </a:solidFill>
                <a:latin typeface="Playfair Display Bold"/>
              </a:rPr>
              <a:t>%89 would sign up for an account</a:t>
            </a:r>
          </a:p>
        </p:txBody>
      </p:sp>
      <p:sp>
        <p:nvSpPr>
          <p:cNvPr name="TextBox 13" id="13"/>
          <p:cNvSpPr txBox="true"/>
          <p:nvPr/>
        </p:nvSpPr>
        <p:spPr>
          <a:xfrm rot="0">
            <a:off x="6427483" y="4389777"/>
            <a:ext cx="9389068" cy="1168400"/>
          </a:xfrm>
          <a:prstGeom prst="rect">
            <a:avLst/>
          </a:prstGeom>
        </p:spPr>
        <p:txBody>
          <a:bodyPr anchor="t" rtlCol="false" tIns="0" lIns="0" bIns="0" rIns="0">
            <a:spAutoFit/>
          </a:bodyPr>
          <a:lstStyle/>
          <a:p>
            <a:pPr algn="ctr">
              <a:lnSpc>
                <a:spcPts val="4600"/>
              </a:lnSpc>
            </a:pPr>
            <a:r>
              <a:rPr lang="en-US" sz="4000" spc="-60">
                <a:solidFill>
                  <a:srgbClr val="000000"/>
                </a:solidFill>
                <a:latin typeface="Playfair Display Bold"/>
              </a:rPr>
              <a:t>%63 said they already fill out more than 30 applications per year</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7F4F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7002191" y="1028700"/>
            <a:ext cx="257109" cy="376665"/>
          </a:xfrm>
          <a:prstGeom prst="rect">
            <a:avLst/>
          </a:prstGeom>
        </p:spPr>
      </p:pic>
      <p:pic>
        <p:nvPicPr>
          <p:cNvPr name="Picture 3" id="3"/>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true" rot="8578235">
            <a:off x="3444987" y="2763589"/>
            <a:ext cx="2391856" cy="717557"/>
          </a:xfrm>
          <a:prstGeom prst="rect">
            <a:avLst/>
          </a:prstGeom>
        </p:spPr>
      </p:pic>
      <p:sp>
        <p:nvSpPr>
          <p:cNvPr name="TextBox 4" id="4"/>
          <p:cNvSpPr txBox="true"/>
          <p:nvPr/>
        </p:nvSpPr>
        <p:spPr>
          <a:xfrm rot="0">
            <a:off x="83194" y="0"/>
            <a:ext cx="6040145" cy="2431824"/>
          </a:xfrm>
          <a:prstGeom prst="rect">
            <a:avLst/>
          </a:prstGeom>
        </p:spPr>
        <p:txBody>
          <a:bodyPr anchor="t" rtlCol="false" tIns="0" lIns="0" bIns="0" rIns="0">
            <a:spAutoFit/>
          </a:bodyPr>
          <a:lstStyle/>
          <a:p>
            <a:pPr>
              <a:lnSpc>
                <a:spcPts val="9599"/>
              </a:lnSpc>
            </a:pPr>
            <a:r>
              <a:rPr lang="en-US" sz="7999">
                <a:solidFill>
                  <a:srgbClr val="004AAD"/>
                </a:solidFill>
                <a:latin typeface="Aileron Heavy"/>
              </a:rPr>
              <a:t>A Freemium Model</a:t>
            </a:r>
          </a:p>
        </p:txBody>
      </p:sp>
      <p:sp>
        <p:nvSpPr>
          <p:cNvPr name="TextBox 5" id="5"/>
          <p:cNvSpPr txBox="true"/>
          <p:nvPr/>
        </p:nvSpPr>
        <p:spPr>
          <a:xfrm rot="0">
            <a:off x="6133709" y="2115728"/>
            <a:ext cx="7663627" cy="895628"/>
          </a:xfrm>
          <a:prstGeom prst="rect">
            <a:avLst/>
          </a:prstGeom>
        </p:spPr>
        <p:txBody>
          <a:bodyPr anchor="t" rtlCol="false" tIns="0" lIns="0" bIns="0" rIns="0">
            <a:spAutoFit/>
          </a:bodyPr>
          <a:lstStyle/>
          <a:p>
            <a:pPr>
              <a:lnSpc>
                <a:spcPts val="7099"/>
              </a:lnSpc>
            </a:pPr>
            <a:r>
              <a:rPr lang="en-US" sz="5916">
                <a:solidFill>
                  <a:srgbClr val="17161C"/>
                </a:solidFill>
                <a:latin typeface="Aileron Heavy"/>
              </a:rPr>
              <a:t>Low Barrier of Entry</a:t>
            </a:r>
          </a:p>
        </p:txBody>
      </p:sp>
      <p:sp>
        <p:nvSpPr>
          <p:cNvPr name="TextBox 6" id="6"/>
          <p:cNvSpPr txBox="true"/>
          <p:nvPr/>
        </p:nvSpPr>
        <p:spPr>
          <a:xfrm rot="0">
            <a:off x="1142532" y="6834411"/>
            <a:ext cx="5847006" cy="895628"/>
          </a:xfrm>
          <a:prstGeom prst="rect">
            <a:avLst/>
          </a:prstGeom>
        </p:spPr>
        <p:txBody>
          <a:bodyPr anchor="t" rtlCol="false" tIns="0" lIns="0" bIns="0" rIns="0">
            <a:spAutoFit/>
          </a:bodyPr>
          <a:lstStyle/>
          <a:p>
            <a:pPr>
              <a:lnSpc>
                <a:spcPts val="7099"/>
              </a:lnSpc>
            </a:pPr>
            <a:r>
              <a:rPr lang="en-US" sz="5916">
                <a:solidFill>
                  <a:srgbClr val="17161C"/>
                </a:solidFill>
                <a:latin typeface="Aileron Heavy"/>
              </a:rPr>
              <a:t>Large Userbase</a:t>
            </a:r>
          </a:p>
        </p:txBody>
      </p:sp>
      <p:sp>
        <p:nvSpPr>
          <p:cNvPr name="TextBox 7" id="7"/>
          <p:cNvSpPr txBox="true"/>
          <p:nvPr/>
        </p:nvSpPr>
        <p:spPr>
          <a:xfrm rot="0">
            <a:off x="10667473" y="226678"/>
            <a:ext cx="5445660" cy="895628"/>
          </a:xfrm>
          <a:prstGeom prst="rect">
            <a:avLst/>
          </a:prstGeom>
        </p:spPr>
        <p:txBody>
          <a:bodyPr anchor="t" rtlCol="false" tIns="0" lIns="0" bIns="0" rIns="0">
            <a:spAutoFit/>
          </a:bodyPr>
          <a:lstStyle/>
          <a:p>
            <a:pPr>
              <a:lnSpc>
                <a:spcPts val="7099"/>
              </a:lnSpc>
            </a:pPr>
            <a:r>
              <a:rPr lang="en-US" sz="5916">
                <a:solidFill>
                  <a:srgbClr val="17161C"/>
                </a:solidFill>
                <a:latin typeface="Aileron Heavy"/>
              </a:rPr>
              <a:t>Low overhead</a:t>
            </a:r>
          </a:p>
        </p:txBody>
      </p:sp>
      <p:sp>
        <p:nvSpPr>
          <p:cNvPr name="TextBox 8" id="8"/>
          <p:cNvSpPr txBox="true"/>
          <p:nvPr/>
        </p:nvSpPr>
        <p:spPr>
          <a:xfrm rot="0">
            <a:off x="4773673" y="9202529"/>
            <a:ext cx="4431732" cy="895628"/>
          </a:xfrm>
          <a:prstGeom prst="rect">
            <a:avLst/>
          </a:prstGeom>
        </p:spPr>
        <p:txBody>
          <a:bodyPr anchor="t" rtlCol="false" tIns="0" lIns="0" bIns="0" rIns="0">
            <a:spAutoFit/>
          </a:bodyPr>
          <a:lstStyle/>
          <a:p>
            <a:pPr>
              <a:lnSpc>
                <a:spcPts val="7099"/>
              </a:lnSpc>
            </a:pPr>
            <a:r>
              <a:rPr lang="en-US" sz="5916">
                <a:solidFill>
                  <a:srgbClr val="17161C"/>
                </a:solidFill>
                <a:latin typeface="Aileron Heavy"/>
              </a:rPr>
              <a:t>Advertising</a:t>
            </a:r>
          </a:p>
        </p:txBody>
      </p:sp>
      <p:sp>
        <p:nvSpPr>
          <p:cNvPr name="TextBox 9" id="9"/>
          <p:cNvSpPr txBox="true"/>
          <p:nvPr/>
        </p:nvSpPr>
        <p:spPr>
          <a:xfrm rot="0">
            <a:off x="2021234" y="4129008"/>
            <a:ext cx="4495102" cy="895628"/>
          </a:xfrm>
          <a:prstGeom prst="rect">
            <a:avLst/>
          </a:prstGeom>
        </p:spPr>
        <p:txBody>
          <a:bodyPr anchor="t" rtlCol="false" tIns="0" lIns="0" bIns="0" rIns="0">
            <a:spAutoFit/>
          </a:bodyPr>
          <a:lstStyle/>
          <a:p>
            <a:pPr>
              <a:lnSpc>
                <a:spcPts val="7099"/>
              </a:lnSpc>
            </a:pPr>
            <a:r>
              <a:rPr lang="en-US" sz="5916">
                <a:solidFill>
                  <a:srgbClr val="17161C"/>
                </a:solidFill>
                <a:latin typeface="Aileron Heavy"/>
              </a:rPr>
              <a:t>Fast Growth</a:t>
            </a:r>
          </a:p>
        </p:txBody>
      </p:sp>
      <p:grpSp>
        <p:nvGrpSpPr>
          <p:cNvPr name="Group 10" id="10"/>
          <p:cNvGrpSpPr/>
          <p:nvPr/>
        </p:nvGrpSpPr>
        <p:grpSpPr>
          <a:xfrm rot="5400000">
            <a:off x="3081738" y="5619065"/>
            <a:ext cx="1653679" cy="720415"/>
            <a:chOff x="0" y="0"/>
            <a:chExt cx="4253315" cy="1852930"/>
          </a:xfrm>
        </p:grpSpPr>
        <p:sp>
          <p:nvSpPr>
            <p:cNvPr name="Freeform 11" id="11"/>
            <p:cNvSpPr/>
            <p:nvPr/>
          </p:nvSpPr>
          <p:spPr>
            <a:xfrm>
              <a:off x="0" y="0"/>
              <a:ext cx="4253315" cy="1854200"/>
            </a:xfrm>
            <a:custGeom>
              <a:avLst/>
              <a:gdLst/>
              <a:ahLst/>
              <a:cxnLst/>
              <a:rect r="r" b="b" t="t" l="l"/>
              <a:pathLst>
                <a:path h="1854200" w="4253315">
                  <a:moveTo>
                    <a:pt x="4152985" y="739140"/>
                  </a:moveTo>
                  <a:lnTo>
                    <a:pt x="3232235" y="49530"/>
                  </a:lnTo>
                  <a:cubicBezTo>
                    <a:pt x="3187785" y="16510"/>
                    <a:pt x="3139525" y="0"/>
                    <a:pt x="3089995" y="0"/>
                  </a:cubicBezTo>
                  <a:cubicBezTo>
                    <a:pt x="2984585" y="0"/>
                    <a:pt x="2907115" y="81280"/>
                    <a:pt x="2907115" y="194310"/>
                  </a:cubicBezTo>
                  <a:lnTo>
                    <a:pt x="2907115" y="605790"/>
                  </a:lnTo>
                  <a:lnTo>
                    <a:pt x="313690" y="605790"/>
                  </a:lnTo>
                  <a:cubicBezTo>
                    <a:pt x="139700" y="609600"/>
                    <a:pt x="0" y="751840"/>
                    <a:pt x="0" y="927100"/>
                  </a:cubicBezTo>
                  <a:cubicBezTo>
                    <a:pt x="0" y="1102360"/>
                    <a:pt x="139700" y="1244600"/>
                    <a:pt x="313690" y="1248410"/>
                  </a:cubicBezTo>
                  <a:lnTo>
                    <a:pt x="2907115" y="1248410"/>
                  </a:lnTo>
                  <a:lnTo>
                    <a:pt x="2907115" y="1659890"/>
                  </a:lnTo>
                  <a:cubicBezTo>
                    <a:pt x="2907115" y="1772920"/>
                    <a:pt x="2984585" y="1854200"/>
                    <a:pt x="3089995" y="1854200"/>
                  </a:cubicBezTo>
                  <a:cubicBezTo>
                    <a:pt x="3139525" y="1854200"/>
                    <a:pt x="3187785" y="1836420"/>
                    <a:pt x="3232235" y="1803400"/>
                  </a:cubicBezTo>
                  <a:lnTo>
                    <a:pt x="4152985" y="1115060"/>
                  </a:lnTo>
                  <a:cubicBezTo>
                    <a:pt x="4216485" y="1066800"/>
                    <a:pt x="4253315" y="998220"/>
                    <a:pt x="4253315" y="927100"/>
                  </a:cubicBezTo>
                  <a:cubicBezTo>
                    <a:pt x="4253315" y="854710"/>
                    <a:pt x="4216485" y="787400"/>
                    <a:pt x="4152985" y="739140"/>
                  </a:cubicBezTo>
                  <a:close/>
                </a:path>
              </a:pathLst>
            </a:custGeom>
            <a:solidFill>
              <a:srgbClr val="FF914D"/>
            </a:solidFill>
          </p:spPr>
        </p:sp>
      </p:grpSp>
      <p:sp>
        <p:nvSpPr>
          <p:cNvPr name="TextBox 12" id="12"/>
          <p:cNvSpPr txBox="true"/>
          <p:nvPr/>
        </p:nvSpPr>
        <p:spPr>
          <a:xfrm rot="0">
            <a:off x="6123340" y="8362672"/>
            <a:ext cx="5217806" cy="895628"/>
          </a:xfrm>
          <a:prstGeom prst="rect">
            <a:avLst/>
          </a:prstGeom>
        </p:spPr>
        <p:txBody>
          <a:bodyPr anchor="t" rtlCol="false" tIns="0" lIns="0" bIns="0" rIns="0">
            <a:spAutoFit/>
          </a:bodyPr>
          <a:lstStyle/>
          <a:p>
            <a:pPr>
              <a:lnSpc>
                <a:spcPts val="7099"/>
              </a:lnSpc>
            </a:pPr>
            <a:r>
              <a:rPr lang="en-US" sz="5916">
                <a:solidFill>
                  <a:srgbClr val="17161C"/>
                </a:solidFill>
                <a:latin typeface="Aileron Heavy"/>
              </a:rPr>
              <a:t>Subscriptions</a:t>
            </a:r>
          </a:p>
        </p:txBody>
      </p:sp>
      <p:pic>
        <p:nvPicPr>
          <p:cNvPr name="Picture 13" id="13"/>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true" rot="2615547">
            <a:off x="2331435" y="8843750"/>
            <a:ext cx="2391856" cy="717557"/>
          </a:xfrm>
          <a:prstGeom prst="rect">
            <a:avLst/>
          </a:prstGeom>
        </p:spPr>
      </p:pic>
      <p:sp>
        <p:nvSpPr>
          <p:cNvPr name="TextBox 14" id="14"/>
          <p:cNvSpPr txBox="true"/>
          <p:nvPr/>
        </p:nvSpPr>
        <p:spPr>
          <a:xfrm rot="0">
            <a:off x="6908156" y="226678"/>
            <a:ext cx="2002529" cy="895628"/>
          </a:xfrm>
          <a:prstGeom prst="rect">
            <a:avLst/>
          </a:prstGeom>
        </p:spPr>
        <p:txBody>
          <a:bodyPr anchor="t" rtlCol="false" tIns="0" lIns="0" bIns="0" rIns="0">
            <a:spAutoFit/>
          </a:bodyPr>
          <a:lstStyle/>
          <a:p>
            <a:pPr>
              <a:lnSpc>
                <a:spcPts val="7099"/>
              </a:lnSpc>
            </a:pPr>
            <a:r>
              <a:rPr lang="en-US" sz="5916">
                <a:solidFill>
                  <a:srgbClr val="17161C"/>
                </a:solidFill>
                <a:latin typeface="Aileron Heavy"/>
              </a:rPr>
              <a:t>SaaS</a:t>
            </a:r>
          </a:p>
        </p:txBody>
      </p:sp>
      <p:sp>
        <p:nvSpPr>
          <p:cNvPr name="TextBox 15" id="15"/>
          <p:cNvSpPr txBox="true"/>
          <p:nvPr/>
        </p:nvSpPr>
        <p:spPr>
          <a:xfrm rot="0">
            <a:off x="11127315" y="4129008"/>
            <a:ext cx="4000802" cy="895628"/>
          </a:xfrm>
          <a:prstGeom prst="rect">
            <a:avLst/>
          </a:prstGeom>
        </p:spPr>
        <p:txBody>
          <a:bodyPr anchor="t" rtlCol="false" tIns="0" lIns="0" bIns="0" rIns="0">
            <a:spAutoFit/>
          </a:bodyPr>
          <a:lstStyle/>
          <a:p>
            <a:pPr>
              <a:lnSpc>
                <a:spcPts val="7099"/>
              </a:lnSpc>
            </a:pPr>
            <a:r>
              <a:rPr lang="en-US" sz="5916">
                <a:solidFill>
                  <a:srgbClr val="17161C"/>
                </a:solidFill>
                <a:latin typeface="Aileron Heavy"/>
              </a:rPr>
              <a:t>Recruiters</a:t>
            </a:r>
          </a:p>
        </p:txBody>
      </p:sp>
      <p:grpSp>
        <p:nvGrpSpPr>
          <p:cNvPr name="Group 16" id="16"/>
          <p:cNvGrpSpPr/>
          <p:nvPr/>
        </p:nvGrpSpPr>
        <p:grpSpPr>
          <a:xfrm rot="-10800000">
            <a:off x="6860659" y="4210906"/>
            <a:ext cx="3743168" cy="779771"/>
            <a:chOff x="0" y="0"/>
            <a:chExt cx="8894697" cy="1852930"/>
          </a:xfrm>
        </p:grpSpPr>
        <p:sp>
          <p:nvSpPr>
            <p:cNvPr name="Freeform 17" id="17"/>
            <p:cNvSpPr/>
            <p:nvPr/>
          </p:nvSpPr>
          <p:spPr>
            <a:xfrm>
              <a:off x="0" y="0"/>
              <a:ext cx="8894697" cy="1854200"/>
            </a:xfrm>
            <a:custGeom>
              <a:avLst/>
              <a:gdLst/>
              <a:ahLst/>
              <a:cxnLst/>
              <a:rect r="r" b="b" t="t" l="l"/>
              <a:pathLst>
                <a:path h="1854200" w="8894697">
                  <a:moveTo>
                    <a:pt x="8794367" y="739140"/>
                  </a:moveTo>
                  <a:lnTo>
                    <a:pt x="7873617" y="49530"/>
                  </a:lnTo>
                  <a:cubicBezTo>
                    <a:pt x="7829167" y="16510"/>
                    <a:pt x="7780907" y="0"/>
                    <a:pt x="7731378" y="0"/>
                  </a:cubicBezTo>
                  <a:cubicBezTo>
                    <a:pt x="7625967" y="0"/>
                    <a:pt x="7548497" y="81280"/>
                    <a:pt x="7548497" y="194310"/>
                  </a:cubicBezTo>
                  <a:lnTo>
                    <a:pt x="7548497" y="605790"/>
                  </a:lnTo>
                  <a:lnTo>
                    <a:pt x="313690" y="605790"/>
                  </a:lnTo>
                  <a:cubicBezTo>
                    <a:pt x="139700" y="609600"/>
                    <a:pt x="0" y="751840"/>
                    <a:pt x="0" y="927100"/>
                  </a:cubicBezTo>
                  <a:cubicBezTo>
                    <a:pt x="0" y="1102360"/>
                    <a:pt x="139700" y="1244600"/>
                    <a:pt x="313690" y="1248410"/>
                  </a:cubicBezTo>
                  <a:lnTo>
                    <a:pt x="7548497" y="1248410"/>
                  </a:lnTo>
                  <a:lnTo>
                    <a:pt x="7548497" y="1659890"/>
                  </a:lnTo>
                  <a:cubicBezTo>
                    <a:pt x="7548497" y="1772920"/>
                    <a:pt x="7625967" y="1854200"/>
                    <a:pt x="7731378" y="1854200"/>
                  </a:cubicBezTo>
                  <a:cubicBezTo>
                    <a:pt x="7780907" y="1854200"/>
                    <a:pt x="7829167" y="1836420"/>
                    <a:pt x="7873617" y="1803400"/>
                  </a:cubicBezTo>
                  <a:lnTo>
                    <a:pt x="8794367" y="1115060"/>
                  </a:lnTo>
                  <a:cubicBezTo>
                    <a:pt x="8857867" y="1066800"/>
                    <a:pt x="8894697" y="998220"/>
                    <a:pt x="8894697" y="927100"/>
                  </a:cubicBezTo>
                  <a:cubicBezTo>
                    <a:pt x="8894697" y="854710"/>
                    <a:pt x="8857867" y="787400"/>
                    <a:pt x="8794367" y="739140"/>
                  </a:cubicBezTo>
                  <a:close/>
                </a:path>
              </a:pathLst>
            </a:custGeom>
            <a:solidFill>
              <a:srgbClr val="FF914D"/>
            </a:solidFill>
          </p:spPr>
        </p:sp>
      </p:grpSp>
      <p:grpSp>
        <p:nvGrpSpPr>
          <p:cNvPr name="Group 18" id="18"/>
          <p:cNvGrpSpPr/>
          <p:nvPr/>
        </p:nvGrpSpPr>
        <p:grpSpPr>
          <a:xfrm rot="0">
            <a:off x="8910685" y="476874"/>
            <a:ext cx="1386917" cy="551826"/>
            <a:chOff x="0" y="0"/>
            <a:chExt cx="4657010" cy="1852930"/>
          </a:xfrm>
        </p:grpSpPr>
        <p:sp>
          <p:nvSpPr>
            <p:cNvPr name="Freeform 19" id="19"/>
            <p:cNvSpPr/>
            <p:nvPr/>
          </p:nvSpPr>
          <p:spPr>
            <a:xfrm>
              <a:off x="0" y="0"/>
              <a:ext cx="4657010" cy="1854200"/>
            </a:xfrm>
            <a:custGeom>
              <a:avLst/>
              <a:gdLst/>
              <a:ahLst/>
              <a:cxnLst/>
              <a:rect r="r" b="b" t="t" l="l"/>
              <a:pathLst>
                <a:path h="1854200" w="4657010">
                  <a:moveTo>
                    <a:pt x="4556680" y="739140"/>
                  </a:moveTo>
                  <a:lnTo>
                    <a:pt x="3635930" y="49530"/>
                  </a:lnTo>
                  <a:cubicBezTo>
                    <a:pt x="3591480" y="16510"/>
                    <a:pt x="3543220" y="0"/>
                    <a:pt x="3493690" y="0"/>
                  </a:cubicBezTo>
                  <a:cubicBezTo>
                    <a:pt x="3388280" y="0"/>
                    <a:pt x="3310810" y="81280"/>
                    <a:pt x="3310810" y="194310"/>
                  </a:cubicBezTo>
                  <a:lnTo>
                    <a:pt x="3310810" y="605790"/>
                  </a:lnTo>
                  <a:lnTo>
                    <a:pt x="313690" y="605790"/>
                  </a:lnTo>
                  <a:cubicBezTo>
                    <a:pt x="139700" y="609600"/>
                    <a:pt x="0" y="751840"/>
                    <a:pt x="0" y="927100"/>
                  </a:cubicBezTo>
                  <a:cubicBezTo>
                    <a:pt x="0" y="1102360"/>
                    <a:pt x="139700" y="1244600"/>
                    <a:pt x="313690" y="1248410"/>
                  </a:cubicBezTo>
                  <a:lnTo>
                    <a:pt x="3310810" y="1248410"/>
                  </a:lnTo>
                  <a:lnTo>
                    <a:pt x="3310810" y="1659890"/>
                  </a:lnTo>
                  <a:cubicBezTo>
                    <a:pt x="3310810" y="1772920"/>
                    <a:pt x="3388280" y="1854200"/>
                    <a:pt x="3493690" y="1854200"/>
                  </a:cubicBezTo>
                  <a:cubicBezTo>
                    <a:pt x="3543220" y="1854200"/>
                    <a:pt x="3591480" y="1836420"/>
                    <a:pt x="3635930" y="1803400"/>
                  </a:cubicBezTo>
                  <a:lnTo>
                    <a:pt x="4556680" y="1115060"/>
                  </a:lnTo>
                  <a:cubicBezTo>
                    <a:pt x="4620180" y="1066800"/>
                    <a:pt x="4657010" y="998220"/>
                    <a:pt x="4657010" y="927100"/>
                  </a:cubicBezTo>
                  <a:cubicBezTo>
                    <a:pt x="4657010" y="854710"/>
                    <a:pt x="4620180" y="787400"/>
                    <a:pt x="4556680" y="739140"/>
                  </a:cubicBezTo>
                  <a:close/>
                </a:path>
              </a:pathLst>
            </a:custGeom>
            <a:solidFill>
              <a:srgbClr val="55A4A5"/>
            </a:solidFill>
          </p:spPr>
        </p:sp>
      </p:grpSp>
      <p:grpSp>
        <p:nvGrpSpPr>
          <p:cNvPr name="Group 20" id="20"/>
          <p:cNvGrpSpPr/>
          <p:nvPr/>
        </p:nvGrpSpPr>
        <p:grpSpPr>
          <a:xfrm rot="5400000">
            <a:off x="7350266" y="1391356"/>
            <a:ext cx="1053409" cy="515310"/>
            <a:chOff x="0" y="0"/>
            <a:chExt cx="3787807" cy="1852930"/>
          </a:xfrm>
        </p:grpSpPr>
        <p:sp>
          <p:nvSpPr>
            <p:cNvPr name="Freeform 21" id="21"/>
            <p:cNvSpPr/>
            <p:nvPr/>
          </p:nvSpPr>
          <p:spPr>
            <a:xfrm>
              <a:off x="0" y="0"/>
              <a:ext cx="3787807" cy="1854200"/>
            </a:xfrm>
            <a:custGeom>
              <a:avLst/>
              <a:gdLst/>
              <a:ahLst/>
              <a:cxnLst/>
              <a:rect r="r" b="b" t="t" l="l"/>
              <a:pathLst>
                <a:path h="1854200" w="3787807">
                  <a:moveTo>
                    <a:pt x="3687477" y="739140"/>
                  </a:moveTo>
                  <a:lnTo>
                    <a:pt x="2766727" y="49530"/>
                  </a:lnTo>
                  <a:cubicBezTo>
                    <a:pt x="2722277" y="16510"/>
                    <a:pt x="2674017" y="0"/>
                    <a:pt x="2624487" y="0"/>
                  </a:cubicBezTo>
                  <a:cubicBezTo>
                    <a:pt x="2519077" y="0"/>
                    <a:pt x="2441607" y="81280"/>
                    <a:pt x="2441607" y="194310"/>
                  </a:cubicBezTo>
                  <a:lnTo>
                    <a:pt x="2441607" y="605790"/>
                  </a:lnTo>
                  <a:lnTo>
                    <a:pt x="313690" y="605790"/>
                  </a:lnTo>
                  <a:cubicBezTo>
                    <a:pt x="139700" y="609600"/>
                    <a:pt x="0" y="751840"/>
                    <a:pt x="0" y="927100"/>
                  </a:cubicBezTo>
                  <a:cubicBezTo>
                    <a:pt x="0" y="1102360"/>
                    <a:pt x="139700" y="1244600"/>
                    <a:pt x="313690" y="1248410"/>
                  </a:cubicBezTo>
                  <a:lnTo>
                    <a:pt x="2441607" y="1248410"/>
                  </a:lnTo>
                  <a:lnTo>
                    <a:pt x="2441607" y="1659890"/>
                  </a:lnTo>
                  <a:cubicBezTo>
                    <a:pt x="2441607" y="1772920"/>
                    <a:pt x="2519077" y="1854200"/>
                    <a:pt x="2624487" y="1854200"/>
                  </a:cubicBezTo>
                  <a:cubicBezTo>
                    <a:pt x="2674017" y="1854200"/>
                    <a:pt x="2722277" y="1836420"/>
                    <a:pt x="2766727" y="1803400"/>
                  </a:cubicBezTo>
                  <a:lnTo>
                    <a:pt x="3687477" y="1115060"/>
                  </a:lnTo>
                  <a:cubicBezTo>
                    <a:pt x="3750977" y="1066800"/>
                    <a:pt x="3787807" y="998220"/>
                    <a:pt x="3787807" y="927100"/>
                  </a:cubicBezTo>
                  <a:cubicBezTo>
                    <a:pt x="3787807" y="854710"/>
                    <a:pt x="3750977" y="787400"/>
                    <a:pt x="3687477" y="739140"/>
                  </a:cubicBezTo>
                  <a:close/>
                </a:path>
              </a:pathLst>
            </a:custGeom>
            <a:solidFill>
              <a:srgbClr val="55A4A5"/>
            </a:solidFill>
          </p:spPr>
        </p:sp>
      </p:grpSp>
      <p:pic>
        <p:nvPicPr>
          <p:cNvPr name="Picture 22" id="22"/>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true" rot="1519400">
            <a:off x="3387733" y="8207093"/>
            <a:ext cx="2391856" cy="717557"/>
          </a:xfrm>
          <a:prstGeom prst="rect">
            <a:avLst/>
          </a:prstGeom>
        </p:spPr>
      </p:pic>
      <p:pic>
        <p:nvPicPr>
          <p:cNvPr name="Picture 23" id="23"/>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true" rot="-1403469">
            <a:off x="7699388" y="6009092"/>
            <a:ext cx="4337868" cy="1301360"/>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B6ADB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70638" y="0"/>
            <a:ext cx="10576969" cy="2750012"/>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521160" y="8624186"/>
            <a:ext cx="2213179" cy="1549225"/>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158770" y="3115800"/>
            <a:ext cx="1520334" cy="2021847"/>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0">
            <a:off x="6473888" y="2943010"/>
            <a:ext cx="2080803" cy="2021847"/>
          </a:xfrm>
          <a:prstGeom prst="rect">
            <a:avLst/>
          </a:prstGeom>
        </p:spPr>
      </p:pic>
      <p:pic>
        <p:nvPicPr>
          <p:cNvPr name="Picture 6" id="6"/>
          <p:cNvPicPr>
            <a:picLocks noChangeAspect="true"/>
          </p:cNvPicPr>
          <p:nvPr/>
        </p:nvPicPr>
        <p:blipFill>
          <a:blip r:embed="rId7"/>
          <a:srcRect l="0" t="0" r="0" b="0"/>
          <a:stretch>
            <a:fillRect/>
          </a:stretch>
        </p:blipFill>
        <p:spPr>
          <a:xfrm flipH="false" flipV="false" rot="0">
            <a:off x="7809261" y="4731676"/>
            <a:ext cx="2021847" cy="2021847"/>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7002191" y="1028700"/>
            <a:ext cx="257109" cy="376665"/>
          </a:xfrm>
          <a:prstGeom prst="rect">
            <a:avLst/>
          </a:prstGeom>
        </p:spPr>
      </p:pic>
      <p:sp>
        <p:nvSpPr>
          <p:cNvPr name="AutoShape 8" id="8"/>
          <p:cNvSpPr/>
          <p:nvPr/>
        </p:nvSpPr>
        <p:spPr>
          <a:xfrm rot="0">
            <a:off x="10590379" y="0"/>
            <a:ext cx="7697621" cy="10287000"/>
          </a:xfrm>
          <a:prstGeom prst="rect">
            <a:avLst/>
          </a:prstGeom>
          <a:solidFill>
            <a:srgbClr val="F7F4FA"/>
          </a:solidFill>
        </p:spPr>
      </p:sp>
      <p:grpSp>
        <p:nvGrpSpPr>
          <p:cNvPr name="Group 9" id="9"/>
          <p:cNvGrpSpPr/>
          <p:nvPr/>
        </p:nvGrpSpPr>
        <p:grpSpPr>
          <a:xfrm rot="0">
            <a:off x="0" y="6961372"/>
            <a:ext cx="10703722" cy="3325628"/>
            <a:chOff x="0" y="0"/>
            <a:chExt cx="6306015" cy="1959268"/>
          </a:xfrm>
        </p:grpSpPr>
        <p:sp>
          <p:nvSpPr>
            <p:cNvPr name="Freeform 10" id="10"/>
            <p:cNvSpPr/>
            <p:nvPr/>
          </p:nvSpPr>
          <p:spPr>
            <a:xfrm>
              <a:off x="0" y="0"/>
              <a:ext cx="6306015" cy="1959268"/>
            </a:xfrm>
            <a:custGeom>
              <a:avLst/>
              <a:gdLst/>
              <a:ahLst/>
              <a:cxnLst/>
              <a:rect r="r" b="b" t="t" l="l"/>
              <a:pathLst>
                <a:path h="1959268" w="6306015">
                  <a:moveTo>
                    <a:pt x="0" y="0"/>
                  </a:moveTo>
                  <a:lnTo>
                    <a:pt x="6306015" y="0"/>
                  </a:lnTo>
                  <a:lnTo>
                    <a:pt x="6306015" y="1959268"/>
                  </a:lnTo>
                  <a:lnTo>
                    <a:pt x="0" y="1959268"/>
                  </a:lnTo>
                  <a:close/>
                </a:path>
              </a:pathLst>
            </a:custGeom>
            <a:solidFill>
              <a:srgbClr val="FFFFFF"/>
            </a:solidFill>
          </p:spPr>
        </p:sp>
      </p:grpSp>
      <p:pic>
        <p:nvPicPr>
          <p:cNvPr name="Picture 11" id="11"/>
          <p:cNvPicPr>
            <a:picLocks noChangeAspect="true"/>
          </p:cNvPicPr>
          <p:nvPr/>
        </p:nvPicPr>
        <p:blipFill>
          <a:blip r:embed="rId10"/>
          <a:srcRect l="0" t="0" r="0" b="0"/>
          <a:stretch>
            <a:fillRect/>
          </a:stretch>
        </p:blipFill>
        <p:spPr>
          <a:xfrm flipH="false" flipV="false" rot="0">
            <a:off x="3400387" y="2943010"/>
            <a:ext cx="2027700" cy="2027700"/>
          </a:xfrm>
          <a:prstGeom prst="rect">
            <a:avLst/>
          </a:prstGeom>
        </p:spPr>
      </p:pic>
      <p:pic>
        <p:nvPicPr>
          <p:cNvPr name="Picture 12" id="12"/>
          <p:cNvPicPr>
            <a:picLocks noChangeAspect="true"/>
          </p:cNvPicPr>
          <p:nvPr/>
        </p:nvPicPr>
        <p:blipFill>
          <a:blip r:embed="rId11"/>
          <a:srcRect l="0" t="0" r="0" b="0"/>
          <a:stretch>
            <a:fillRect/>
          </a:stretch>
        </p:blipFill>
        <p:spPr>
          <a:xfrm flipH="false" flipV="false" rot="0">
            <a:off x="1855111" y="4800915"/>
            <a:ext cx="1545276" cy="1952608"/>
          </a:xfrm>
          <a:prstGeom prst="rect">
            <a:avLst/>
          </a:prstGeom>
        </p:spPr>
      </p:pic>
      <p:pic>
        <p:nvPicPr>
          <p:cNvPr name="Picture 13" id="13"/>
          <p:cNvPicPr>
            <a:picLocks noChangeAspect="true"/>
          </p:cNvPicPr>
          <p:nvPr/>
        </p:nvPicPr>
        <p:blipFill>
          <a:blip r:embed="rId12"/>
          <a:srcRect l="0" t="0" r="0" b="0"/>
          <a:stretch>
            <a:fillRect/>
          </a:stretch>
        </p:blipFill>
        <p:spPr>
          <a:xfrm flipH="false" flipV="false" rot="0">
            <a:off x="4884615" y="4662437"/>
            <a:ext cx="2056466" cy="2056466"/>
          </a:xfrm>
          <a:prstGeom prst="rect">
            <a:avLst/>
          </a:prstGeom>
        </p:spPr>
      </p:pic>
      <p:sp>
        <p:nvSpPr>
          <p:cNvPr name="AutoShape 14" id="14"/>
          <p:cNvSpPr/>
          <p:nvPr/>
        </p:nvSpPr>
        <p:spPr>
          <a:xfrm rot="0">
            <a:off x="0" y="6961372"/>
            <a:ext cx="10590379" cy="0"/>
          </a:xfrm>
          <a:prstGeom prst="line">
            <a:avLst/>
          </a:prstGeom>
          <a:ln cap="rnd" w="47625">
            <a:solidFill>
              <a:srgbClr val="FFFFFF"/>
            </a:solidFill>
            <a:prstDash val="sysDash"/>
            <a:headEnd type="none" len="sm" w="sm"/>
            <a:tailEnd type="none" len="sm" w="sm"/>
          </a:ln>
        </p:spPr>
      </p:sp>
      <p:pic>
        <p:nvPicPr>
          <p:cNvPr name="Picture 15" id="15"/>
          <p:cNvPicPr>
            <a:picLocks noChangeAspect="true"/>
          </p:cNvPicPr>
          <p:nvPr/>
        </p:nvPicPr>
        <p:blipFill>
          <a:blip r:embed="rId13"/>
          <a:srcRect l="0" t="0" r="0" b="0"/>
          <a:stretch>
            <a:fillRect/>
          </a:stretch>
        </p:blipFill>
        <p:spPr>
          <a:xfrm flipH="false" flipV="false" rot="0">
            <a:off x="0" y="7008997"/>
            <a:ext cx="2157471" cy="2150280"/>
          </a:xfrm>
          <a:prstGeom prst="rect">
            <a:avLst/>
          </a:prstGeom>
        </p:spPr>
      </p:pic>
      <p:sp>
        <p:nvSpPr>
          <p:cNvPr name="TextBox 16" id="16"/>
          <p:cNvSpPr txBox="true"/>
          <p:nvPr/>
        </p:nvSpPr>
        <p:spPr>
          <a:xfrm rot="0">
            <a:off x="11535583" y="3106275"/>
            <a:ext cx="3853107" cy="603211"/>
          </a:xfrm>
          <a:prstGeom prst="rect">
            <a:avLst/>
          </a:prstGeom>
        </p:spPr>
        <p:txBody>
          <a:bodyPr anchor="t" rtlCol="false" tIns="0" lIns="0" bIns="0" rIns="0">
            <a:spAutoFit/>
          </a:bodyPr>
          <a:lstStyle/>
          <a:p>
            <a:pPr algn="just">
              <a:lnSpc>
                <a:spcPts val="4800"/>
              </a:lnSpc>
            </a:pPr>
            <a:r>
              <a:rPr lang="en-US" sz="4000">
                <a:solidFill>
                  <a:srgbClr val="17161C"/>
                </a:solidFill>
                <a:latin typeface="Aileron Heavy"/>
              </a:rPr>
              <a:t>2023</a:t>
            </a:r>
          </a:p>
        </p:txBody>
      </p:sp>
      <p:grpSp>
        <p:nvGrpSpPr>
          <p:cNvPr name="Group 17" id="17"/>
          <p:cNvGrpSpPr/>
          <p:nvPr/>
        </p:nvGrpSpPr>
        <p:grpSpPr>
          <a:xfrm rot="5400000">
            <a:off x="7060573" y="2861331"/>
            <a:ext cx="7059613" cy="1140469"/>
            <a:chOff x="0" y="0"/>
            <a:chExt cx="2657160" cy="429260"/>
          </a:xfrm>
        </p:grpSpPr>
        <p:sp>
          <p:nvSpPr>
            <p:cNvPr name="Freeform 18" id="18"/>
            <p:cNvSpPr/>
            <p:nvPr/>
          </p:nvSpPr>
          <p:spPr>
            <a:xfrm>
              <a:off x="0" y="-5080"/>
              <a:ext cx="2657160" cy="434340"/>
            </a:xfrm>
            <a:custGeom>
              <a:avLst/>
              <a:gdLst/>
              <a:ahLst/>
              <a:cxnLst/>
              <a:rect r="r" b="b" t="t" l="l"/>
              <a:pathLst>
                <a:path h="434340" w="2657160">
                  <a:moveTo>
                    <a:pt x="2639380" y="187960"/>
                  </a:moveTo>
                  <a:lnTo>
                    <a:pt x="2377760" y="11430"/>
                  </a:lnTo>
                  <a:cubicBezTo>
                    <a:pt x="2359980" y="0"/>
                    <a:pt x="2337120" y="3810"/>
                    <a:pt x="2324420" y="21590"/>
                  </a:cubicBezTo>
                  <a:cubicBezTo>
                    <a:pt x="2312990" y="39370"/>
                    <a:pt x="2316800" y="62230"/>
                    <a:pt x="2334580" y="74930"/>
                  </a:cubicBezTo>
                  <a:lnTo>
                    <a:pt x="2493330" y="181610"/>
                  </a:lnTo>
                  <a:lnTo>
                    <a:pt x="0" y="181610"/>
                  </a:lnTo>
                  <a:lnTo>
                    <a:pt x="0" y="257810"/>
                  </a:lnTo>
                  <a:lnTo>
                    <a:pt x="2493330" y="257810"/>
                  </a:lnTo>
                  <a:lnTo>
                    <a:pt x="2334580" y="364490"/>
                  </a:lnTo>
                  <a:cubicBezTo>
                    <a:pt x="2316800" y="375920"/>
                    <a:pt x="2312990" y="400050"/>
                    <a:pt x="2324420" y="417830"/>
                  </a:cubicBezTo>
                  <a:cubicBezTo>
                    <a:pt x="2332040" y="429260"/>
                    <a:pt x="2343470" y="434340"/>
                    <a:pt x="2356170" y="434340"/>
                  </a:cubicBezTo>
                  <a:cubicBezTo>
                    <a:pt x="2363790" y="434340"/>
                    <a:pt x="2371410" y="431800"/>
                    <a:pt x="2377760" y="427990"/>
                  </a:cubicBezTo>
                  <a:lnTo>
                    <a:pt x="2640650" y="251460"/>
                  </a:lnTo>
                  <a:cubicBezTo>
                    <a:pt x="2650810" y="243840"/>
                    <a:pt x="2657160" y="232410"/>
                    <a:pt x="2657160" y="219710"/>
                  </a:cubicBezTo>
                  <a:cubicBezTo>
                    <a:pt x="2657160" y="207010"/>
                    <a:pt x="2650810" y="195580"/>
                    <a:pt x="2639380" y="187960"/>
                  </a:cubicBezTo>
                  <a:close/>
                </a:path>
              </a:pathLst>
            </a:custGeom>
            <a:solidFill>
              <a:srgbClr val="4A76AB"/>
            </a:solidFill>
          </p:spPr>
        </p:sp>
      </p:grpSp>
      <p:pic>
        <p:nvPicPr>
          <p:cNvPr name="Picture 19" id="19"/>
          <p:cNvPicPr>
            <a:picLocks noChangeAspect="true"/>
          </p:cNvPicPr>
          <p:nvPr/>
        </p:nvPicPr>
        <p:blipFill>
          <a:blip r:embed="rId14"/>
          <a:srcRect l="0" t="0" r="0" b="0"/>
          <a:stretch>
            <a:fillRect/>
          </a:stretch>
        </p:blipFill>
        <p:spPr>
          <a:xfrm flipH="false" flipV="false" rot="0">
            <a:off x="2157471" y="7090624"/>
            <a:ext cx="2579537" cy="1120809"/>
          </a:xfrm>
          <a:prstGeom prst="rect">
            <a:avLst/>
          </a:prstGeom>
        </p:spPr>
      </p:pic>
      <p:pic>
        <p:nvPicPr>
          <p:cNvPr name="Picture 20" id="20"/>
          <p:cNvPicPr>
            <a:picLocks noChangeAspect="true"/>
          </p:cNvPicPr>
          <p:nvPr/>
        </p:nvPicPr>
        <p:blipFill>
          <a:blip r:embed="rId15"/>
          <a:srcRect l="0" t="0" r="0" b="0"/>
          <a:stretch>
            <a:fillRect/>
          </a:stretch>
        </p:blipFill>
        <p:spPr>
          <a:xfrm flipH="false" flipV="false" rot="0">
            <a:off x="6778891" y="7090624"/>
            <a:ext cx="1775800" cy="1615978"/>
          </a:xfrm>
          <a:prstGeom prst="rect">
            <a:avLst/>
          </a:prstGeom>
        </p:spPr>
      </p:pic>
      <p:pic>
        <p:nvPicPr>
          <p:cNvPr name="Picture 21" id="21"/>
          <p:cNvPicPr>
            <a:picLocks noChangeAspect="true"/>
          </p:cNvPicPr>
          <p:nvPr/>
        </p:nvPicPr>
        <p:blipFill>
          <a:blip r:embed="rId16"/>
          <a:srcRect l="0" t="0" r="0" b="0"/>
          <a:stretch>
            <a:fillRect/>
          </a:stretch>
        </p:blipFill>
        <p:spPr>
          <a:xfrm flipH="false" flipV="false" rot="0">
            <a:off x="4050944" y="6487847"/>
            <a:ext cx="3192579" cy="3192579"/>
          </a:xfrm>
          <a:prstGeom prst="rect">
            <a:avLst/>
          </a:prstGeom>
        </p:spPr>
      </p:pic>
      <p:pic>
        <p:nvPicPr>
          <p:cNvPr name="Picture 22" id="22"/>
          <p:cNvPicPr>
            <a:picLocks noChangeAspect="true"/>
          </p:cNvPicPr>
          <p:nvPr/>
        </p:nvPicPr>
        <p:blipFill>
          <a:blip r:embed="rId17"/>
          <a:srcRect l="0" t="0" r="0" b="0"/>
          <a:stretch>
            <a:fillRect/>
          </a:stretch>
        </p:blipFill>
        <p:spPr>
          <a:xfrm flipH="false" flipV="false" rot="0">
            <a:off x="1855111" y="8574845"/>
            <a:ext cx="4391665" cy="1598566"/>
          </a:xfrm>
          <a:prstGeom prst="rect">
            <a:avLst/>
          </a:prstGeom>
        </p:spPr>
      </p:pic>
      <p:grpSp>
        <p:nvGrpSpPr>
          <p:cNvPr name="Group 23" id="23"/>
          <p:cNvGrpSpPr/>
          <p:nvPr/>
        </p:nvGrpSpPr>
        <p:grpSpPr>
          <a:xfrm rot="0">
            <a:off x="9626146" y="6961372"/>
            <a:ext cx="8841456" cy="5657850"/>
            <a:chOff x="0" y="0"/>
            <a:chExt cx="2990813" cy="1913890"/>
          </a:xfrm>
        </p:grpSpPr>
        <p:sp>
          <p:nvSpPr>
            <p:cNvPr name="Freeform 24" id="24"/>
            <p:cNvSpPr/>
            <p:nvPr/>
          </p:nvSpPr>
          <p:spPr>
            <a:xfrm>
              <a:off x="0" y="0"/>
              <a:ext cx="2990813" cy="1913890"/>
            </a:xfrm>
            <a:custGeom>
              <a:avLst/>
              <a:gdLst/>
              <a:ahLst/>
              <a:cxnLst/>
              <a:rect r="r" b="b" t="t" l="l"/>
              <a:pathLst>
                <a:path h="1913890" w="2990813">
                  <a:moveTo>
                    <a:pt x="0" y="0"/>
                  </a:moveTo>
                  <a:lnTo>
                    <a:pt x="2990813" y="0"/>
                  </a:lnTo>
                  <a:lnTo>
                    <a:pt x="2990813" y="1913890"/>
                  </a:lnTo>
                  <a:lnTo>
                    <a:pt x="0" y="1913890"/>
                  </a:lnTo>
                  <a:close/>
                </a:path>
              </a:pathLst>
            </a:custGeom>
            <a:solidFill>
              <a:srgbClr val="FF914D"/>
            </a:solidFill>
          </p:spPr>
        </p:sp>
      </p:grpSp>
      <p:pic>
        <p:nvPicPr>
          <p:cNvPr name="Picture 25" id="25"/>
          <p:cNvPicPr>
            <a:picLocks noChangeAspect="true"/>
          </p:cNvPicPr>
          <p:nvPr/>
        </p:nvPicPr>
        <p:blipFill>
          <a:blip r:embed="rId18"/>
          <a:srcRect l="0" t="0" r="0" b="0"/>
          <a:stretch>
            <a:fillRect/>
          </a:stretch>
        </p:blipFill>
        <p:spPr>
          <a:xfrm flipH="false" flipV="false" rot="0">
            <a:off x="9831107" y="7103299"/>
            <a:ext cx="1745230" cy="1745230"/>
          </a:xfrm>
          <a:prstGeom prst="rect">
            <a:avLst/>
          </a:prstGeom>
        </p:spPr>
      </p:pic>
      <p:grpSp>
        <p:nvGrpSpPr>
          <p:cNvPr name="Group 26" id="26"/>
          <p:cNvGrpSpPr/>
          <p:nvPr/>
        </p:nvGrpSpPr>
        <p:grpSpPr>
          <a:xfrm rot="0">
            <a:off x="8699598" y="9088418"/>
            <a:ext cx="1806733" cy="701879"/>
            <a:chOff x="0" y="0"/>
            <a:chExt cx="1114781" cy="433070"/>
          </a:xfrm>
        </p:grpSpPr>
        <p:sp>
          <p:nvSpPr>
            <p:cNvPr name="Freeform 27" id="27"/>
            <p:cNvSpPr/>
            <p:nvPr/>
          </p:nvSpPr>
          <p:spPr>
            <a:xfrm>
              <a:off x="0" y="-5080"/>
              <a:ext cx="1116051" cy="436880"/>
            </a:xfrm>
            <a:custGeom>
              <a:avLst/>
              <a:gdLst/>
              <a:ahLst/>
              <a:cxnLst/>
              <a:rect r="r" b="b" t="t" l="l"/>
              <a:pathLst>
                <a:path h="436880" w="1116051">
                  <a:moveTo>
                    <a:pt x="1097001" y="190500"/>
                  </a:moveTo>
                  <a:lnTo>
                    <a:pt x="835381" y="13970"/>
                  </a:lnTo>
                  <a:cubicBezTo>
                    <a:pt x="817601" y="2540"/>
                    <a:pt x="794741" y="6350"/>
                    <a:pt x="782041" y="24130"/>
                  </a:cubicBezTo>
                  <a:cubicBezTo>
                    <a:pt x="769341" y="41910"/>
                    <a:pt x="774421" y="64770"/>
                    <a:pt x="792201" y="77470"/>
                  </a:cubicBezTo>
                  <a:lnTo>
                    <a:pt x="948411" y="182880"/>
                  </a:lnTo>
                  <a:lnTo>
                    <a:pt x="162560" y="182880"/>
                  </a:lnTo>
                  <a:lnTo>
                    <a:pt x="321310" y="76200"/>
                  </a:lnTo>
                  <a:cubicBezTo>
                    <a:pt x="339090" y="64770"/>
                    <a:pt x="342900" y="40640"/>
                    <a:pt x="331470" y="22860"/>
                  </a:cubicBezTo>
                  <a:cubicBezTo>
                    <a:pt x="320040" y="5080"/>
                    <a:pt x="297180" y="0"/>
                    <a:pt x="279400" y="11430"/>
                  </a:cubicBezTo>
                  <a:lnTo>
                    <a:pt x="16510" y="187960"/>
                  </a:lnTo>
                  <a:cubicBezTo>
                    <a:pt x="6350" y="195580"/>
                    <a:pt x="0" y="207010"/>
                    <a:pt x="0" y="219710"/>
                  </a:cubicBezTo>
                  <a:cubicBezTo>
                    <a:pt x="0" y="232410"/>
                    <a:pt x="6350" y="243840"/>
                    <a:pt x="16510" y="251460"/>
                  </a:cubicBezTo>
                  <a:lnTo>
                    <a:pt x="279400" y="427990"/>
                  </a:lnTo>
                  <a:cubicBezTo>
                    <a:pt x="285750" y="431800"/>
                    <a:pt x="293370" y="434340"/>
                    <a:pt x="300990" y="434340"/>
                  </a:cubicBezTo>
                  <a:cubicBezTo>
                    <a:pt x="313690" y="434340"/>
                    <a:pt x="325120" y="427990"/>
                    <a:pt x="332740" y="417830"/>
                  </a:cubicBezTo>
                  <a:cubicBezTo>
                    <a:pt x="344170" y="400050"/>
                    <a:pt x="340360" y="377190"/>
                    <a:pt x="322580" y="364490"/>
                  </a:cubicBezTo>
                  <a:lnTo>
                    <a:pt x="163830" y="257810"/>
                  </a:lnTo>
                  <a:lnTo>
                    <a:pt x="954761" y="257810"/>
                  </a:lnTo>
                  <a:lnTo>
                    <a:pt x="793471" y="367030"/>
                  </a:lnTo>
                  <a:cubicBezTo>
                    <a:pt x="775691" y="378460"/>
                    <a:pt x="771881" y="402590"/>
                    <a:pt x="783311" y="420370"/>
                  </a:cubicBezTo>
                  <a:cubicBezTo>
                    <a:pt x="790931" y="431800"/>
                    <a:pt x="802361" y="436880"/>
                    <a:pt x="815061" y="436880"/>
                  </a:cubicBezTo>
                  <a:cubicBezTo>
                    <a:pt x="822681" y="436880"/>
                    <a:pt x="830301" y="434340"/>
                    <a:pt x="836651" y="430530"/>
                  </a:cubicBezTo>
                  <a:lnTo>
                    <a:pt x="1099541" y="254000"/>
                  </a:lnTo>
                  <a:cubicBezTo>
                    <a:pt x="1109701" y="246380"/>
                    <a:pt x="1116051" y="234950"/>
                    <a:pt x="1116051" y="222250"/>
                  </a:cubicBezTo>
                  <a:cubicBezTo>
                    <a:pt x="1116051" y="209550"/>
                    <a:pt x="1108431" y="196850"/>
                    <a:pt x="1097001" y="190500"/>
                  </a:cubicBezTo>
                  <a:close/>
                </a:path>
              </a:pathLst>
            </a:custGeom>
            <a:solidFill>
              <a:srgbClr val="4A76AB"/>
            </a:solidFill>
          </p:spPr>
        </p:sp>
      </p:grpSp>
      <p:pic>
        <p:nvPicPr>
          <p:cNvPr name="Picture 28" id="28"/>
          <p:cNvPicPr>
            <a:picLocks noChangeAspect="true"/>
          </p:cNvPicPr>
          <p:nvPr/>
        </p:nvPicPr>
        <p:blipFill>
          <a:blip r:embed="rId19"/>
          <a:srcRect l="0" t="0" r="0" b="0"/>
          <a:stretch>
            <a:fillRect/>
          </a:stretch>
        </p:blipFill>
        <p:spPr>
          <a:xfrm flipH="false" flipV="false" rot="0">
            <a:off x="11273957" y="8519757"/>
            <a:ext cx="1329761" cy="1708742"/>
          </a:xfrm>
          <a:prstGeom prst="rect">
            <a:avLst/>
          </a:prstGeom>
        </p:spPr>
      </p:pic>
      <p:pic>
        <p:nvPicPr>
          <p:cNvPr name="Picture 29" id="29"/>
          <p:cNvPicPr>
            <a:picLocks noChangeAspect="true"/>
          </p:cNvPicPr>
          <p:nvPr/>
        </p:nvPicPr>
        <p:blipFill>
          <a:blip r:embed="rId20"/>
          <a:srcRect l="0" t="0" r="0" b="0"/>
          <a:stretch>
            <a:fillRect/>
          </a:stretch>
        </p:blipFill>
        <p:spPr>
          <a:xfrm flipH="false" flipV="false" rot="0">
            <a:off x="13782305" y="8438834"/>
            <a:ext cx="1732555" cy="1732555"/>
          </a:xfrm>
          <a:prstGeom prst="rect">
            <a:avLst/>
          </a:prstGeom>
        </p:spPr>
      </p:pic>
      <p:pic>
        <p:nvPicPr>
          <p:cNvPr name="Picture 30" id="30"/>
          <p:cNvPicPr>
            <a:picLocks noChangeAspect="true"/>
          </p:cNvPicPr>
          <p:nvPr/>
        </p:nvPicPr>
        <p:blipFill>
          <a:blip r:embed="rId21"/>
          <a:srcRect l="0" t="0" r="0" b="0"/>
          <a:stretch>
            <a:fillRect/>
          </a:stretch>
        </p:blipFill>
        <p:spPr>
          <a:xfrm flipH="false" flipV="false" rot="0">
            <a:off x="15127064" y="7037904"/>
            <a:ext cx="1721417" cy="1721417"/>
          </a:xfrm>
          <a:prstGeom prst="rect">
            <a:avLst/>
          </a:prstGeom>
        </p:spPr>
      </p:pic>
      <p:pic>
        <p:nvPicPr>
          <p:cNvPr name="Picture 31" id="31"/>
          <p:cNvPicPr>
            <a:picLocks noChangeAspect="true"/>
          </p:cNvPicPr>
          <p:nvPr/>
        </p:nvPicPr>
        <p:blipFill>
          <a:blip r:embed="rId22"/>
          <a:srcRect l="0" t="0" r="0" b="0"/>
          <a:stretch>
            <a:fillRect/>
          </a:stretch>
        </p:blipFill>
        <p:spPr>
          <a:xfrm flipH="false" flipV="false" rot="0">
            <a:off x="12331336" y="7115974"/>
            <a:ext cx="1738349" cy="1732555"/>
          </a:xfrm>
          <a:prstGeom prst="rect">
            <a:avLst/>
          </a:prstGeom>
        </p:spPr>
      </p:pic>
      <p:pic>
        <p:nvPicPr>
          <p:cNvPr name="Picture 32" id="32"/>
          <p:cNvPicPr>
            <a:picLocks noChangeAspect="true"/>
          </p:cNvPicPr>
          <p:nvPr/>
        </p:nvPicPr>
        <p:blipFill>
          <a:blip r:embed="rId23"/>
          <a:srcRect l="0" t="0" r="0" b="0"/>
          <a:stretch>
            <a:fillRect/>
          </a:stretch>
        </p:blipFill>
        <p:spPr>
          <a:xfrm flipH="false" flipV="false" rot="0">
            <a:off x="16445789" y="8491600"/>
            <a:ext cx="1627023" cy="1627023"/>
          </a:xfrm>
          <a:prstGeom prst="rect">
            <a:avLst/>
          </a:prstGeom>
        </p:spPr>
      </p:pic>
      <p:grpSp>
        <p:nvGrpSpPr>
          <p:cNvPr name="Group 33" id="33"/>
          <p:cNvGrpSpPr/>
          <p:nvPr/>
        </p:nvGrpSpPr>
        <p:grpSpPr>
          <a:xfrm rot="0">
            <a:off x="13582677" y="593686"/>
            <a:ext cx="4884925" cy="3598232"/>
            <a:chOff x="0" y="0"/>
            <a:chExt cx="6513233" cy="4797642"/>
          </a:xfrm>
        </p:grpSpPr>
        <p:sp>
          <p:nvSpPr>
            <p:cNvPr name="TextBox 34" id="34"/>
            <p:cNvSpPr txBox="true"/>
            <p:nvPr/>
          </p:nvSpPr>
          <p:spPr>
            <a:xfrm rot="0">
              <a:off x="0" y="-9525"/>
              <a:ext cx="6513233" cy="3667125"/>
            </a:xfrm>
            <a:prstGeom prst="rect">
              <a:avLst/>
            </a:prstGeom>
          </p:spPr>
          <p:txBody>
            <a:bodyPr anchor="t" rtlCol="false" tIns="0" lIns="0" bIns="0" rIns="0">
              <a:spAutoFit/>
            </a:bodyPr>
            <a:lstStyle/>
            <a:p>
              <a:pPr algn="ctr">
                <a:lnSpc>
                  <a:spcPts val="7200"/>
                </a:lnSpc>
              </a:pPr>
              <a:r>
                <a:rPr lang="en-US" sz="5999">
                  <a:solidFill>
                    <a:srgbClr val="004AAD"/>
                  </a:solidFill>
                  <a:latin typeface="Aileron Heavy"/>
                </a:rPr>
                <a:t>The </a:t>
              </a:r>
            </a:p>
            <a:p>
              <a:pPr algn="ctr">
                <a:lnSpc>
                  <a:spcPts val="7199"/>
                </a:lnSpc>
              </a:pPr>
              <a:r>
                <a:rPr lang="en-US" sz="5999">
                  <a:solidFill>
                    <a:srgbClr val="004AAD"/>
                  </a:solidFill>
                  <a:latin typeface="Aileron Heavy"/>
                </a:rPr>
                <a:t>Expansion Plan</a:t>
              </a:r>
            </a:p>
          </p:txBody>
        </p:sp>
        <p:sp>
          <p:nvSpPr>
            <p:cNvPr name="TextBox 35" id="35"/>
            <p:cNvSpPr txBox="true"/>
            <p:nvPr/>
          </p:nvSpPr>
          <p:spPr>
            <a:xfrm rot="0">
              <a:off x="0" y="4218572"/>
              <a:ext cx="6513233" cy="579070"/>
            </a:xfrm>
            <a:prstGeom prst="rect">
              <a:avLst/>
            </a:prstGeom>
          </p:spPr>
          <p:txBody>
            <a:bodyPr anchor="t" rtlCol="false" tIns="0" lIns="0" bIns="0" rIns="0">
              <a:spAutoFit/>
            </a:bodyPr>
            <a:lstStyle/>
            <a:p>
              <a:pPr>
                <a:lnSpc>
                  <a:spcPts val="3640"/>
                </a:lnSpc>
                <a:spcBef>
                  <a:spcPct val="0"/>
                </a:spcBef>
              </a:pPr>
            </a:p>
          </p:txBody>
        </p:sp>
      </p:grpSp>
      <p:sp>
        <p:nvSpPr>
          <p:cNvPr name="TextBox 36" id="36"/>
          <p:cNvSpPr txBox="true"/>
          <p:nvPr/>
        </p:nvSpPr>
        <p:spPr>
          <a:xfrm rot="0">
            <a:off x="11797209" y="3627785"/>
            <a:ext cx="3329855" cy="688975"/>
          </a:xfrm>
          <a:prstGeom prst="rect">
            <a:avLst/>
          </a:prstGeom>
        </p:spPr>
        <p:txBody>
          <a:bodyPr anchor="t" rtlCol="false" tIns="0" lIns="0" bIns="0" rIns="0">
            <a:spAutoFit/>
          </a:bodyPr>
          <a:lstStyle/>
          <a:p>
            <a:pPr>
              <a:lnSpc>
                <a:spcPts val="5600"/>
              </a:lnSpc>
            </a:pPr>
            <a:r>
              <a:rPr lang="en-US" sz="4000">
                <a:solidFill>
                  <a:srgbClr val="17161C"/>
                </a:solidFill>
                <a:latin typeface="Roboto"/>
              </a:rPr>
              <a:t>SAM:</a:t>
            </a:r>
            <a:r>
              <a:rPr lang="en-US" sz="4000">
                <a:solidFill>
                  <a:srgbClr val="17161C"/>
                </a:solidFill>
                <a:latin typeface="Roboto"/>
              </a:rPr>
              <a:t> 130,769</a:t>
            </a:r>
          </a:p>
        </p:txBody>
      </p:sp>
      <p:sp>
        <p:nvSpPr>
          <p:cNvPr name="TextBox 37" id="37"/>
          <p:cNvSpPr txBox="true"/>
          <p:nvPr/>
        </p:nvSpPr>
        <p:spPr>
          <a:xfrm rot="0">
            <a:off x="11273957" y="0"/>
            <a:ext cx="3853107" cy="593686"/>
          </a:xfrm>
          <a:prstGeom prst="rect">
            <a:avLst/>
          </a:prstGeom>
        </p:spPr>
        <p:txBody>
          <a:bodyPr anchor="t" rtlCol="false" tIns="0" lIns="0" bIns="0" rIns="0">
            <a:spAutoFit/>
          </a:bodyPr>
          <a:lstStyle/>
          <a:p>
            <a:pPr>
              <a:lnSpc>
                <a:spcPts val="4799"/>
              </a:lnSpc>
            </a:pPr>
            <a:r>
              <a:rPr lang="en-US" sz="3999">
                <a:solidFill>
                  <a:srgbClr val="17161C"/>
                </a:solidFill>
                <a:latin typeface="Aileron Heavy"/>
              </a:rPr>
              <a:t>2022</a:t>
            </a:r>
          </a:p>
        </p:txBody>
      </p:sp>
      <p:sp>
        <p:nvSpPr>
          <p:cNvPr name="TextBox 38" id="38"/>
          <p:cNvSpPr txBox="true"/>
          <p:nvPr/>
        </p:nvSpPr>
        <p:spPr>
          <a:xfrm rot="0">
            <a:off x="8973426" y="8556065"/>
            <a:ext cx="1532905" cy="603211"/>
          </a:xfrm>
          <a:prstGeom prst="rect">
            <a:avLst/>
          </a:prstGeom>
        </p:spPr>
        <p:txBody>
          <a:bodyPr anchor="t" rtlCol="false" tIns="0" lIns="0" bIns="0" rIns="0">
            <a:spAutoFit/>
          </a:bodyPr>
          <a:lstStyle/>
          <a:p>
            <a:pPr>
              <a:lnSpc>
                <a:spcPts val="4800"/>
              </a:lnSpc>
            </a:pPr>
            <a:r>
              <a:rPr lang="en-US" sz="4000">
                <a:solidFill>
                  <a:srgbClr val="17161C"/>
                </a:solidFill>
                <a:latin typeface="Aileron Heavy"/>
              </a:rPr>
              <a:t>2024</a:t>
            </a:r>
          </a:p>
        </p:txBody>
      </p:sp>
      <p:sp>
        <p:nvSpPr>
          <p:cNvPr name="TextBox 39" id="39"/>
          <p:cNvSpPr txBox="true"/>
          <p:nvPr/>
        </p:nvSpPr>
        <p:spPr>
          <a:xfrm rot="0">
            <a:off x="11535583" y="528057"/>
            <a:ext cx="3329855" cy="688975"/>
          </a:xfrm>
          <a:prstGeom prst="rect">
            <a:avLst/>
          </a:prstGeom>
        </p:spPr>
        <p:txBody>
          <a:bodyPr anchor="t" rtlCol="false" tIns="0" lIns="0" bIns="0" rIns="0">
            <a:spAutoFit/>
          </a:bodyPr>
          <a:lstStyle/>
          <a:p>
            <a:pPr>
              <a:lnSpc>
                <a:spcPts val="5600"/>
              </a:lnSpc>
              <a:spcBef>
                <a:spcPct val="0"/>
              </a:spcBef>
            </a:pPr>
            <a:r>
              <a:rPr lang="en-US" sz="4000">
                <a:solidFill>
                  <a:srgbClr val="17161C"/>
                </a:solidFill>
                <a:latin typeface="Roboto"/>
              </a:rPr>
              <a:t>SAM: 38,665</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7F4F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800000">
            <a:off x="1028700" y="1491504"/>
            <a:ext cx="3095939" cy="2879223"/>
          </a:xfrm>
          <a:prstGeom prst="rect">
            <a:avLst/>
          </a:prstGeom>
        </p:spPr>
      </p:pic>
      <p:grpSp>
        <p:nvGrpSpPr>
          <p:cNvPr name="Group 3" id="3"/>
          <p:cNvGrpSpPr>
            <a:grpSpLocks noChangeAspect="true"/>
          </p:cNvGrpSpPr>
          <p:nvPr/>
        </p:nvGrpSpPr>
        <p:grpSpPr>
          <a:xfrm rot="-10800000">
            <a:off x="3774569" y="1141434"/>
            <a:ext cx="700140" cy="700140"/>
            <a:chOff x="1371600" y="6705600"/>
            <a:chExt cx="10972800" cy="10972800"/>
          </a:xfrm>
        </p:grpSpPr>
        <p:sp>
          <p:nvSpPr>
            <p:cNvPr name="Freeform 4" id="4"/>
            <p:cNvSpPr/>
            <p:nvPr/>
          </p:nvSpPr>
          <p:spPr>
            <a:xfrm>
              <a:off x="1362808" y="6434629"/>
              <a:ext cx="10990384" cy="11514742"/>
            </a:xfrm>
            <a:custGeom>
              <a:avLst/>
              <a:gdLst/>
              <a:ahLst/>
              <a:cxnLst/>
              <a:rect r="r" b="b" t="t" l="l"/>
              <a:pathLst>
                <a:path h="11514742" w="10990384">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2255FF"/>
            </a:solidFill>
          </p:spPr>
        </p:sp>
      </p:gr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800000">
            <a:off x="1028700" y="4887538"/>
            <a:ext cx="3095939" cy="2879223"/>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false" rot="0">
            <a:off x="2232088" y="6907444"/>
            <a:ext cx="1892551" cy="3379556"/>
          </a:xfrm>
          <a:prstGeom prst="rect">
            <a:avLst/>
          </a:prstGeom>
        </p:spPr>
      </p:pic>
      <p:pic>
        <p:nvPicPr>
          <p:cNvPr name="Picture 7" id="7"/>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7002191" y="1028700"/>
            <a:ext cx="257109" cy="376665"/>
          </a:xfrm>
          <a:prstGeom prst="rect">
            <a:avLst/>
          </a:prstGeom>
        </p:spPr>
      </p:pic>
      <p:pic>
        <p:nvPicPr>
          <p:cNvPr name="Picture 8" id="8"/>
          <p:cNvPicPr>
            <a:picLocks noChangeAspect="true"/>
          </p:cNvPicPr>
          <p:nvPr/>
        </p:nvPicPr>
        <p:blipFill>
          <a:blip r:embed="rId9"/>
          <a:srcRect l="0" t="0" r="0" b="0"/>
          <a:stretch>
            <a:fillRect/>
          </a:stretch>
        </p:blipFill>
        <p:spPr>
          <a:xfrm flipH="false" flipV="false" rot="0">
            <a:off x="4563866" y="2471755"/>
            <a:ext cx="12438325" cy="7255690"/>
          </a:xfrm>
          <a:prstGeom prst="rect">
            <a:avLst/>
          </a:prstGeom>
        </p:spPr>
      </p:pic>
      <p:sp>
        <p:nvSpPr>
          <p:cNvPr name="TextBox 9" id="9"/>
          <p:cNvSpPr txBox="true"/>
          <p:nvPr/>
        </p:nvSpPr>
        <p:spPr>
          <a:xfrm rot="0">
            <a:off x="4251949" y="308799"/>
            <a:ext cx="7870696" cy="832636"/>
          </a:xfrm>
          <a:prstGeom prst="rect">
            <a:avLst/>
          </a:prstGeom>
        </p:spPr>
        <p:txBody>
          <a:bodyPr anchor="t" rtlCol="false" tIns="0" lIns="0" bIns="0" rIns="0">
            <a:spAutoFit/>
          </a:bodyPr>
          <a:lstStyle/>
          <a:p>
            <a:pPr>
              <a:lnSpc>
                <a:spcPts val="6599"/>
              </a:lnSpc>
            </a:pPr>
            <a:r>
              <a:rPr lang="en-US" sz="5499">
                <a:solidFill>
                  <a:srgbClr val="004AAD"/>
                </a:solidFill>
                <a:latin typeface="Aileron Heavy"/>
              </a:rPr>
              <a:t>Projections</a:t>
            </a:r>
          </a:p>
        </p:txBody>
      </p:sp>
      <p:grpSp>
        <p:nvGrpSpPr>
          <p:cNvPr name="Group 10" id="10"/>
          <p:cNvGrpSpPr/>
          <p:nvPr/>
        </p:nvGrpSpPr>
        <p:grpSpPr>
          <a:xfrm rot="0">
            <a:off x="8550910" y="604132"/>
            <a:ext cx="4892051" cy="1602466"/>
            <a:chOff x="0" y="0"/>
            <a:chExt cx="6522734" cy="2136621"/>
          </a:xfrm>
        </p:grpSpPr>
        <p:sp>
          <p:nvSpPr>
            <p:cNvPr name="TextBox 11" id="11"/>
            <p:cNvSpPr txBox="true"/>
            <p:nvPr/>
          </p:nvSpPr>
          <p:spPr>
            <a:xfrm rot="0">
              <a:off x="0" y="0"/>
              <a:ext cx="6522734" cy="795502"/>
            </a:xfrm>
            <a:prstGeom prst="rect">
              <a:avLst/>
            </a:prstGeom>
          </p:spPr>
          <p:txBody>
            <a:bodyPr anchor="t" rtlCol="false" tIns="0" lIns="0" bIns="0" rIns="0">
              <a:spAutoFit/>
            </a:bodyPr>
            <a:lstStyle/>
            <a:p>
              <a:pPr>
                <a:lnSpc>
                  <a:spcPts val="4799"/>
                </a:lnSpc>
              </a:pPr>
              <a:r>
                <a:rPr lang="en-US" sz="3999">
                  <a:solidFill>
                    <a:srgbClr val="17161C"/>
                  </a:solidFill>
                  <a:latin typeface="Aileron Heavy"/>
                </a:rPr>
                <a:t>Revenue Streams</a:t>
              </a:r>
            </a:p>
          </p:txBody>
        </p:sp>
        <p:sp>
          <p:nvSpPr>
            <p:cNvPr name="TextBox 12" id="12"/>
            <p:cNvSpPr txBox="true"/>
            <p:nvPr/>
          </p:nvSpPr>
          <p:spPr>
            <a:xfrm rot="0">
              <a:off x="0" y="986616"/>
              <a:ext cx="6522734" cy="1150005"/>
            </a:xfrm>
            <a:prstGeom prst="rect">
              <a:avLst/>
            </a:prstGeom>
          </p:spPr>
          <p:txBody>
            <a:bodyPr anchor="t" rtlCol="false" tIns="0" lIns="0" bIns="0" rIns="0">
              <a:spAutoFit/>
            </a:bodyPr>
            <a:lstStyle/>
            <a:p>
              <a:pPr marL="539750" indent="-269875" lvl="1">
                <a:lnSpc>
                  <a:spcPts val="3500"/>
                </a:lnSpc>
                <a:buFont typeface="Arial"/>
                <a:buChar char="•"/>
              </a:pPr>
              <a:r>
                <a:rPr lang="en-US" sz="2500">
                  <a:solidFill>
                    <a:srgbClr val="17161C"/>
                  </a:solidFill>
                  <a:latin typeface="Roboto"/>
                </a:rPr>
                <a:t>Premium Subscriptions</a:t>
              </a:r>
            </a:p>
            <a:p>
              <a:pPr marL="539750" indent="-269875" lvl="1">
                <a:lnSpc>
                  <a:spcPts val="3500"/>
                </a:lnSpc>
                <a:buFont typeface="Arial"/>
                <a:buChar char="•"/>
              </a:pPr>
              <a:r>
                <a:rPr lang="en-US" sz="2500">
                  <a:solidFill>
                    <a:srgbClr val="17161C"/>
                  </a:solidFill>
                  <a:latin typeface="Roboto"/>
                </a:rPr>
                <a:t>Advertising</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7F4F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800000">
            <a:off x="1028700" y="1491504"/>
            <a:ext cx="3095939" cy="2879223"/>
          </a:xfrm>
          <a:prstGeom prst="rect">
            <a:avLst/>
          </a:prstGeom>
        </p:spPr>
      </p:pic>
      <p:grpSp>
        <p:nvGrpSpPr>
          <p:cNvPr name="Group 3" id="3"/>
          <p:cNvGrpSpPr>
            <a:grpSpLocks noChangeAspect="true"/>
          </p:cNvGrpSpPr>
          <p:nvPr/>
        </p:nvGrpSpPr>
        <p:grpSpPr>
          <a:xfrm rot="-10800000">
            <a:off x="3774569" y="1141434"/>
            <a:ext cx="700140" cy="700140"/>
            <a:chOff x="1371600" y="6705600"/>
            <a:chExt cx="10972800" cy="10972800"/>
          </a:xfrm>
        </p:grpSpPr>
        <p:sp>
          <p:nvSpPr>
            <p:cNvPr name="Freeform 4" id="4"/>
            <p:cNvSpPr/>
            <p:nvPr/>
          </p:nvSpPr>
          <p:spPr>
            <a:xfrm>
              <a:off x="1362808" y="6434629"/>
              <a:ext cx="10990384" cy="11514742"/>
            </a:xfrm>
            <a:custGeom>
              <a:avLst/>
              <a:gdLst/>
              <a:ahLst/>
              <a:cxnLst/>
              <a:rect r="r" b="b" t="t" l="l"/>
              <a:pathLst>
                <a:path h="11514742" w="10990384">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2255FF"/>
            </a:solidFill>
          </p:spPr>
        </p:sp>
      </p:gr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800000">
            <a:off x="1028700" y="4887538"/>
            <a:ext cx="3095939" cy="2879223"/>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false" rot="0">
            <a:off x="2232088" y="6907444"/>
            <a:ext cx="1892551" cy="3379556"/>
          </a:xfrm>
          <a:prstGeom prst="rect">
            <a:avLst/>
          </a:prstGeom>
        </p:spPr>
      </p:pic>
      <p:pic>
        <p:nvPicPr>
          <p:cNvPr name="Picture 7" id="7"/>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7002191" y="1028700"/>
            <a:ext cx="257109" cy="376665"/>
          </a:xfrm>
          <a:prstGeom prst="rect">
            <a:avLst/>
          </a:prstGeom>
        </p:spPr>
      </p:pic>
      <p:pic>
        <p:nvPicPr>
          <p:cNvPr name="Picture 8" id="8"/>
          <p:cNvPicPr>
            <a:picLocks noChangeAspect="true"/>
          </p:cNvPicPr>
          <p:nvPr/>
        </p:nvPicPr>
        <p:blipFill>
          <a:blip r:embed="rId9"/>
          <a:srcRect l="0" t="0" r="0" b="0"/>
          <a:stretch>
            <a:fillRect/>
          </a:stretch>
        </p:blipFill>
        <p:spPr>
          <a:xfrm flipH="false" flipV="false" rot="0">
            <a:off x="4563866" y="1515655"/>
            <a:ext cx="13037226" cy="7605048"/>
          </a:xfrm>
          <a:prstGeom prst="rect">
            <a:avLst/>
          </a:prstGeom>
        </p:spPr>
      </p:pic>
      <p:sp>
        <p:nvSpPr>
          <p:cNvPr name="TextBox 9" id="9"/>
          <p:cNvSpPr txBox="true"/>
          <p:nvPr/>
        </p:nvSpPr>
        <p:spPr>
          <a:xfrm rot="0">
            <a:off x="4251949" y="308799"/>
            <a:ext cx="7870696" cy="832636"/>
          </a:xfrm>
          <a:prstGeom prst="rect">
            <a:avLst/>
          </a:prstGeom>
        </p:spPr>
        <p:txBody>
          <a:bodyPr anchor="t" rtlCol="false" tIns="0" lIns="0" bIns="0" rIns="0">
            <a:spAutoFit/>
          </a:bodyPr>
          <a:lstStyle/>
          <a:p>
            <a:pPr>
              <a:lnSpc>
                <a:spcPts val="6599"/>
              </a:lnSpc>
            </a:pPr>
            <a:r>
              <a:rPr lang="en-US" sz="5499">
                <a:solidFill>
                  <a:srgbClr val="004AAD"/>
                </a:solidFill>
                <a:latin typeface="Aileron Heavy"/>
              </a:rPr>
              <a:t>Projections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7002191" y="8881635"/>
            <a:ext cx="257109" cy="376665"/>
          </a:xfrm>
          <a:prstGeom prst="rect">
            <a:avLst/>
          </a:prstGeom>
        </p:spPr>
      </p:pic>
      <p:sp>
        <p:nvSpPr>
          <p:cNvPr name="TextBox 3" id="3"/>
          <p:cNvSpPr txBox="true"/>
          <p:nvPr/>
        </p:nvSpPr>
        <p:spPr>
          <a:xfrm rot="0">
            <a:off x="376609" y="-54103"/>
            <a:ext cx="6372711" cy="1082803"/>
          </a:xfrm>
          <a:prstGeom prst="rect">
            <a:avLst/>
          </a:prstGeom>
        </p:spPr>
        <p:txBody>
          <a:bodyPr anchor="t" rtlCol="false" tIns="0" lIns="0" bIns="0" rIns="0">
            <a:spAutoFit/>
          </a:bodyPr>
          <a:lstStyle/>
          <a:p>
            <a:pPr>
              <a:lnSpc>
                <a:spcPts val="8507"/>
              </a:lnSpc>
            </a:pPr>
            <a:r>
              <a:rPr lang="en-US" sz="7089">
                <a:solidFill>
                  <a:srgbClr val="004AAD"/>
                </a:solidFill>
                <a:latin typeface="Aileron Heavy"/>
              </a:rPr>
              <a:t>The Company</a:t>
            </a:r>
          </a:p>
        </p:txBody>
      </p:sp>
      <p:pic>
        <p:nvPicPr>
          <p:cNvPr name="Picture 4" id="4"/>
          <p:cNvPicPr>
            <a:picLocks noChangeAspect="true"/>
          </p:cNvPicPr>
          <p:nvPr/>
        </p:nvPicPr>
        <p:blipFill>
          <a:blip r:embed="rId5"/>
          <a:srcRect l="0" t="0" r="0" b="0"/>
          <a:stretch>
            <a:fillRect/>
          </a:stretch>
        </p:blipFill>
        <p:spPr>
          <a:xfrm flipH="false" flipV="false" rot="0">
            <a:off x="-1916191" y="-2121189"/>
            <a:ext cx="5994680" cy="7992907"/>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0">
            <a:off x="1463512" y="-446300"/>
            <a:ext cx="6159095" cy="8212127"/>
          </a:xfrm>
          <a:prstGeom prst="rect">
            <a:avLst/>
          </a:prstGeom>
        </p:spPr>
      </p:pic>
      <p:pic>
        <p:nvPicPr>
          <p:cNvPr name="Picture 6" id="6"/>
          <p:cNvPicPr>
            <a:picLocks noChangeAspect="true"/>
          </p:cNvPicPr>
          <p:nvPr/>
        </p:nvPicPr>
        <p:blipFill>
          <a:blip r:embed="rId7"/>
          <a:srcRect l="0" t="0" r="0" b="0"/>
          <a:stretch>
            <a:fillRect/>
          </a:stretch>
        </p:blipFill>
        <p:spPr>
          <a:xfrm flipH="false" flipV="false" rot="0">
            <a:off x="-1783257" y="1698258"/>
            <a:ext cx="6493538" cy="8658051"/>
          </a:xfrm>
          <a:prstGeom prst="rect">
            <a:avLst/>
          </a:prstGeom>
        </p:spPr>
      </p:pic>
      <p:pic>
        <p:nvPicPr>
          <p:cNvPr name="Picture 7" id="7"/>
          <p:cNvPicPr>
            <a:picLocks noChangeAspect="true"/>
          </p:cNvPicPr>
          <p:nvPr/>
        </p:nvPicPr>
        <p:blipFill>
          <a:blip r:embed="rId8"/>
          <a:srcRect l="0" t="0" r="0" b="0"/>
          <a:stretch>
            <a:fillRect/>
          </a:stretch>
        </p:blipFill>
        <p:spPr>
          <a:xfrm flipH="false" flipV="false" rot="0">
            <a:off x="1227375" y="3555345"/>
            <a:ext cx="6631370" cy="8841827"/>
          </a:xfrm>
          <a:prstGeom prst="rect">
            <a:avLst/>
          </a:prstGeom>
        </p:spPr>
      </p:pic>
      <p:pic>
        <p:nvPicPr>
          <p:cNvPr name="Picture 8" id="8"/>
          <p:cNvPicPr>
            <a:picLocks noChangeAspect="true"/>
          </p:cNvPicPr>
          <p:nvPr/>
        </p:nvPicPr>
        <p:blipFill>
          <a:blip r:embed="rId9"/>
          <a:srcRect l="0" t="0" r="0" b="0"/>
          <a:stretch>
            <a:fillRect/>
          </a:stretch>
        </p:blipFill>
        <p:spPr>
          <a:xfrm flipH="false" flipV="false" rot="0">
            <a:off x="-1180760" y="7437105"/>
            <a:ext cx="4816270" cy="4816270"/>
          </a:xfrm>
          <a:prstGeom prst="rect">
            <a:avLst/>
          </a:prstGeom>
        </p:spPr>
      </p:pic>
      <p:grpSp>
        <p:nvGrpSpPr>
          <p:cNvPr name="Group 9" id="9"/>
          <p:cNvGrpSpPr>
            <a:grpSpLocks noChangeAspect="true"/>
          </p:cNvGrpSpPr>
          <p:nvPr/>
        </p:nvGrpSpPr>
        <p:grpSpPr>
          <a:xfrm rot="0">
            <a:off x="8443860" y="7315058"/>
            <a:ext cx="700140" cy="700140"/>
            <a:chOff x="1371600" y="6705600"/>
            <a:chExt cx="10972800" cy="10972800"/>
          </a:xfrm>
        </p:grpSpPr>
        <p:sp>
          <p:nvSpPr>
            <p:cNvPr name="Freeform 10" id="10"/>
            <p:cNvSpPr/>
            <p:nvPr/>
          </p:nvSpPr>
          <p:spPr>
            <a:xfrm>
              <a:off x="1362808" y="6434629"/>
              <a:ext cx="10990384" cy="11514742"/>
            </a:xfrm>
            <a:custGeom>
              <a:avLst/>
              <a:gdLst/>
              <a:ahLst/>
              <a:cxnLst/>
              <a:rect r="r" b="b" t="t" l="l"/>
              <a:pathLst>
                <a:path h="11514742" w="10990384">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2255FF"/>
            </a:solidFill>
          </p:spPr>
        </p:sp>
      </p:grpSp>
      <p:pic>
        <p:nvPicPr>
          <p:cNvPr name="Picture 11" id="11"/>
          <p:cNvPicPr>
            <a:picLocks noChangeAspect="true"/>
          </p:cNvPicPr>
          <p:nvPr/>
        </p:nvPicPr>
        <p:blipFill>
          <a:blip r:embed="rId10"/>
          <a:srcRect l="0" t="0" r="0" b="0"/>
          <a:stretch>
            <a:fillRect/>
          </a:stretch>
        </p:blipFill>
        <p:spPr>
          <a:xfrm flipH="false" flipV="false" rot="0">
            <a:off x="9413384" y="1767489"/>
            <a:ext cx="5287038" cy="2147859"/>
          </a:xfrm>
          <a:prstGeom prst="rect">
            <a:avLst/>
          </a:prstGeom>
        </p:spPr>
      </p:pic>
      <p:pic>
        <p:nvPicPr>
          <p:cNvPr name="Picture 12" id="12"/>
          <p:cNvPicPr>
            <a:picLocks noChangeAspect="true"/>
          </p:cNvPicPr>
          <p:nvPr/>
        </p:nvPicPr>
        <p:blipFill>
          <a:blip r:embed="rId11"/>
          <a:srcRect l="0" t="0" r="0" b="0"/>
          <a:stretch>
            <a:fillRect/>
          </a:stretch>
        </p:blipFill>
        <p:spPr>
          <a:xfrm flipH="false" flipV="false" rot="0">
            <a:off x="13614901" y="3342099"/>
            <a:ext cx="4673099" cy="4673099"/>
          </a:xfrm>
          <a:prstGeom prst="rect">
            <a:avLst/>
          </a:prstGeom>
        </p:spPr>
      </p:pic>
      <p:grpSp>
        <p:nvGrpSpPr>
          <p:cNvPr name="Group 13" id="13"/>
          <p:cNvGrpSpPr>
            <a:grpSpLocks noChangeAspect="true"/>
          </p:cNvGrpSpPr>
          <p:nvPr/>
        </p:nvGrpSpPr>
        <p:grpSpPr>
          <a:xfrm rot="-10800000">
            <a:off x="8443860" y="2526531"/>
            <a:ext cx="700140" cy="700140"/>
            <a:chOff x="1371600" y="6705600"/>
            <a:chExt cx="10972800" cy="10972800"/>
          </a:xfrm>
        </p:grpSpPr>
        <p:sp>
          <p:nvSpPr>
            <p:cNvPr name="Freeform 14" id="14"/>
            <p:cNvSpPr/>
            <p:nvPr/>
          </p:nvSpPr>
          <p:spPr>
            <a:xfrm>
              <a:off x="1362808" y="6434629"/>
              <a:ext cx="10990384" cy="11514742"/>
            </a:xfrm>
            <a:custGeom>
              <a:avLst/>
              <a:gdLst/>
              <a:ahLst/>
              <a:cxnLst/>
              <a:rect r="r" b="b" t="t" l="l"/>
              <a:pathLst>
                <a:path h="11514742" w="10990384">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2255FF"/>
            </a:solidFill>
          </p:spPr>
        </p:sp>
      </p:grpSp>
      <p:grpSp>
        <p:nvGrpSpPr>
          <p:cNvPr name="Group 15" id="15"/>
          <p:cNvGrpSpPr>
            <a:grpSpLocks noChangeAspect="true"/>
          </p:cNvGrpSpPr>
          <p:nvPr/>
        </p:nvGrpSpPr>
        <p:grpSpPr>
          <a:xfrm rot="-10800000">
            <a:off x="8443860" y="5003858"/>
            <a:ext cx="700140" cy="700140"/>
            <a:chOff x="1371600" y="6705600"/>
            <a:chExt cx="10972800" cy="10972800"/>
          </a:xfrm>
        </p:grpSpPr>
        <p:sp>
          <p:nvSpPr>
            <p:cNvPr name="Freeform 16" id="16"/>
            <p:cNvSpPr/>
            <p:nvPr/>
          </p:nvSpPr>
          <p:spPr>
            <a:xfrm>
              <a:off x="1362808" y="6434629"/>
              <a:ext cx="10990384" cy="11514742"/>
            </a:xfrm>
            <a:custGeom>
              <a:avLst/>
              <a:gdLst/>
              <a:ahLst/>
              <a:cxnLst/>
              <a:rect r="r" b="b" t="t" l="l"/>
              <a:pathLst>
                <a:path h="11514742" w="10990384">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2255FF"/>
            </a:solidFill>
          </p:spPr>
        </p:sp>
      </p:grpSp>
      <p:pic>
        <p:nvPicPr>
          <p:cNvPr name="Picture 17" id="1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9401374" y="4711743"/>
            <a:ext cx="3893782" cy="5408030"/>
          </a:xfrm>
          <a:prstGeom prst="rect">
            <a:avLst/>
          </a:prstGeom>
        </p:spPr>
      </p:pic>
      <p:pic>
        <p:nvPicPr>
          <p:cNvPr name="Picture 18" id="18"/>
          <p:cNvPicPr>
            <a:picLocks noChangeAspect="true"/>
          </p:cNvPicPr>
          <p:nvPr/>
        </p:nvPicPr>
        <p:blipFill>
          <a:blip r:embed="rId14">
            <a:alphaModFix amt="53000"/>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10398509" y="6344704"/>
            <a:ext cx="1899512" cy="2499358"/>
          </a:xfrm>
          <a:prstGeom prst="rect">
            <a:avLst/>
          </a:prstGeom>
        </p:spPr>
      </p:pic>
      <p:sp>
        <p:nvSpPr>
          <p:cNvPr name="TextBox 19" id="19"/>
          <p:cNvSpPr txBox="true"/>
          <p:nvPr/>
        </p:nvSpPr>
        <p:spPr>
          <a:xfrm rot="0">
            <a:off x="2205619" y="1525275"/>
            <a:ext cx="3565505" cy="581595"/>
          </a:xfrm>
          <a:prstGeom prst="rect">
            <a:avLst/>
          </a:prstGeom>
        </p:spPr>
        <p:txBody>
          <a:bodyPr anchor="t" rtlCol="false" tIns="0" lIns="0" bIns="0" rIns="0">
            <a:spAutoFit/>
          </a:bodyPr>
          <a:lstStyle/>
          <a:p>
            <a:pPr algn="ctr" marL="0" indent="0" lvl="0">
              <a:lnSpc>
                <a:spcPts val="4759"/>
              </a:lnSpc>
              <a:spcBef>
                <a:spcPct val="0"/>
              </a:spcBef>
            </a:pPr>
            <a:r>
              <a:rPr lang="en-US" sz="3400" u="none">
                <a:solidFill>
                  <a:srgbClr val="000000"/>
                </a:solidFill>
                <a:latin typeface="Open Sans Light Bold"/>
              </a:rPr>
              <a:t>Timothy Nguyen</a:t>
            </a:r>
          </a:p>
        </p:txBody>
      </p:sp>
      <p:sp>
        <p:nvSpPr>
          <p:cNvPr name="TextBox 20" id="20"/>
          <p:cNvSpPr txBox="true"/>
          <p:nvPr/>
        </p:nvSpPr>
        <p:spPr>
          <a:xfrm rot="0">
            <a:off x="351442" y="3415874"/>
            <a:ext cx="3093055" cy="584465"/>
          </a:xfrm>
          <a:prstGeom prst="rect">
            <a:avLst/>
          </a:prstGeom>
        </p:spPr>
        <p:txBody>
          <a:bodyPr anchor="t" rtlCol="false" tIns="0" lIns="0" bIns="0" rIns="0">
            <a:spAutoFit/>
          </a:bodyPr>
          <a:lstStyle/>
          <a:p>
            <a:pPr algn="ctr" marL="0" indent="0" lvl="0">
              <a:lnSpc>
                <a:spcPts val="4759"/>
              </a:lnSpc>
              <a:spcBef>
                <a:spcPct val="0"/>
              </a:spcBef>
            </a:pPr>
            <a:r>
              <a:rPr lang="en-US" sz="3400" u="none">
                <a:solidFill>
                  <a:srgbClr val="000000"/>
                </a:solidFill>
                <a:latin typeface="Open Sans Light Bold"/>
              </a:rPr>
              <a:t>Jhinnie Shome</a:t>
            </a:r>
          </a:p>
        </p:txBody>
      </p:sp>
      <p:sp>
        <p:nvSpPr>
          <p:cNvPr name="TextBox 21" id="21"/>
          <p:cNvSpPr txBox="true"/>
          <p:nvPr/>
        </p:nvSpPr>
        <p:spPr>
          <a:xfrm rot="0">
            <a:off x="1241478" y="7090187"/>
            <a:ext cx="2247410" cy="584465"/>
          </a:xfrm>
          <a:prstGeom prst="rect">
            <a:avLst/>
          </a:prstGeom>
        </p:spPr>
        <p:txBody>
          <a:bodyPr anchor="t" rtlCol="false" tIns="0" lIns="0" bIns="0" rIns="0">
            <a:spAutoFit/>
          </a:bodyPr>
          <a:lstStyle/>
          <a:p>
            <a:pPr algn="ctr" marL="0" indent="0" lvl="0">
              <a:lnSpc>
                <a:spcPts val="4759"/>
              </a:lnSpc>
              <a:spcBef>
                <a:spcPct val="0"/>
              </a:spcBef>
            </a:pPr>
            <a:r>
              <a:rPr lang="en-US" sz="3399" u="none">
                <a:solidFill>
                  <a:srgbClr val="000000"/>
                </a:solidFill>
                <a:latin typeface="Open Sans Light Bold"/>
              </a:rPr>
              <a:t>Nam Phan</a:t>
            </a:r>
          </a:p>
        </p:txBody>
      </p:sp>
      <p:sp>
        <p:nvSpPr>
          <p:cNvPr name="TextBox 22" id="22"/>
          <p:cNvSpPr txBox="true"/>
          <p:nvPr/>
        </p:nvSpPr>
        <p:spPr>
          <a:xfrm rot="0">
            <a:off x="2379487" y="8814960"/>
            <a:ext cx="2256902" cy="584465"/>
          </a:xfrm>
          <a:prstGeom prst="rect">
            <a:avLst/>
          </a:prstGeom>
        </p:spPr>
        <p:txBody>
          <a:bodyPr anchor="t" rtlCol="false" tIns="0" lIns="0" bIns="0" rIns="0">
            <a:spAutoFit/>
          </a:bodyPr>
          <a:lstStyle/>
          <a:p>
            <a:pPr algn="ctr" marL="0" indent="0" lvl="0">
              <a:lnSpc>
                <a:spcPts val="4759"/>
              </a:lnSpc>
              <a:spcBef>
                <a:spcPct val="0"/>
              </a:spcBef>
            </a:pPr>
            <a:r>
              <a:rPr lang="en-US" sz="3400" u="none">
                <a:solidFill>
                  <a:srgbClr val="000000"/>
                </a:solidFill>
                <a:latin typeface="Open Sans Light Bold"/>
              </a:rPr>
              <a:t>Herlin Rijo</a:t>
            </a:r>
          </a:p>
        </p:txBody>
      </p:sp>
      <p:sp>
        <p:nvSpPr>
          <p:cNvPr name="TextBox 23" id="23"/>
          <p:cNvSpPr txBox="true"/>
          <p:nvPr/>
        </p:nvSpPr>
        <p:spPr>
          <a:xfrm rot="0">
            <a:off x="3385661" y="2072588"/>
            <a:ext cx="517095" cy="343131"/>
          </a:xfrm>
          <a:prstGeom prst="rect">
            <a:avLst/>
          </a:prstGeom>
        </p:spPr>
        <p:txBody>
          <a:bodyPr anchor="t" rtlCol="false" tIns="0" lIns="0" bIns="0" rIns="0">
            <a:spAutoFit/>
          </a:bodyPr>
          <a:lstStyle/>
          <a:p>
            <a:pPr algn="ctr">
              <a:lnSpc>
                <a:spcPts val="2899"/>
              </a:lnSpc>
            </a:pPr>
            <a:r>
              <a:rPr lang="en-US" sz="2071">
                <a:solidFill>
                  <a:srgbClr val="000000"/>
                </a:solidFill>
                <a:latin typeface="Open Sans"/>
              </a:rPr>
              <a:t>CEO</a:t>
            </a:r>
          </a:p>
        </p:txBody>
      </p:sp>
      <p:sp>
        <p:nvSpPr>
          <p:cNvPr name="TextBox 24" id="24"/>
          <p:cNvSpPr txBox="true"/>
          <p:nvPr/>
        </p:nvSpPr>
        <p:spPr>
          <a:xfrm rot="0">
            <a:off x="2490962" y="7408530"/>
            <a:ext cx="5480" cy="343131"/>
          </a:xfrm>
          <a:prstGeom prst="rect">
            <a:avLst/>
          </a:prstGeom>
        </p:spPr>
        <p:txBody>
          <a:bodyPr anchor="t" rtlCol="false" tIns="0" lIns="0" bIns="0" rIns="0">
            <a:spAutoFit/>
          </a:bodyPr>
          <a:lstStyle/>
          <a:p>
            <a:pPr algn="ctr" marL="0" indent="0" lvl="0">
              <a:lnSpc>
                <a:spcPts val="2899"/>
              </a:lnSpc>
              <a:spcBef>
                <a:spcPct val="0"/>
              </a:spcBef>
            </a:pPr>
          </a:p>
        </p:txBody>
      </p:sp>
      <p:sp>
        <p:nvSpPr>
          <p:cNvPr name="TextBox 25" id="25"/>
          <p:cNvSpPr txBox="true"/>
          <p:nvPr/>
        </p:nvSpPr>
        <p:spPr>
          <a:xfrm rot="0">
            <a:off x="1677871" y="3971764"/>
            <a:ext cx="608287" cy="344227"/>
          </a:xfrm>
          <a:prstGeom prst="rect">
            <a:avLst/>
          </a:prstGeom>
        </p:spPr>
        <p:txBody>
          <a:bodyPr anchor="t" rtlCol="false" tIns="0" lIns="0" bIns="0" rIns="0">
            <a:spAutoFit/>
          </a:bodyPr>
          <a:lstStyle/>
          <a:p>
            <a:pPr algn="ctr" marL="0" indent="0" lvl="0">
              <a:lnSpc>
                <a:spcPts val="2899"/>
              </a:lnSpc>
              <a:spcBef>
                <a:spcPct val="0"/>
              </a:spcBef>
            </a:pPr>
            <a:r>
              <a:rPr lang="en-US" sz="2071">
                <a:solidFill>
                  <a:srgbClr val="000000"/>
                </a:solidFill>
                <a:latin typeface="Open Sans"/>
              </a:rPr>
              <a:t>CMO</a:t>
            </a:r>
          </a:p>
        </p:txBody>
      </p:sp>
      <p:sp>
        <p:nvSpPr>
          <p:cNvPr name="TextBox 26" id="26"/>
          <p:cNvSpPr txBox="true"/>
          <p:nvPr/>
        </p:nvSpPr>
        <p:spPr>
          <a:xfrm rot="0">
            <a:off x="3562965" y="5843143"/>
            <a:ext cx="575664" cy="339706"/>
          </a:xfrm>
          <a:prstGeom prst="rect">
            <a:avLst/>
          </a:prstGeom>
        </p:spPr>
        <p:txBody>
          <a:bodyPr anchor="t" rtlCol="false" tIns="0" lIns="0" bIns="0" rIns="0">
            <a:spAutoFit/>
          </a:bodyPr>
          <a:lstStyle/>
          <a:p>
            <a:pPr algn="ctr" marL="0" indent="0" lvl="0">
              <a:lnSpc>
                <a:spcPts val="2899"/>
              </a:lnSpc>
              <a:spcBef>
                <a:spcPct val="0"/>
              </a:spcBef>
            </a:pPr>
            <a:r>
              <a:rPr lang="en-US" sz="2071" u="none">
                <a:solidFill>
                  <a:srgbClr val="000000"/>
                </a:solidFill>
                <a:latin typeface="Open Sans"/>
              </a:rPr>
              <a:t>COO</a:t>
            </a:r>
          </a:p>
        </p:txBody>
      </p:sp>
      <p:sp>
        <p:nvSpPr>
          <p:cNvPr name="TextBox 27" id="27"/>
          <p:cNvSpPr txBox="true"/>
          <p:nvPr/>
        </p:nvSpPr>
        <p:spPr>
          <a:xfrm rot="0">
            <a:off x="2337479" y="5287253"/>
            <a:ext cx="3130555" cy="584465"/>
          </a:xfrm>
          <a:prstGeom prst="rect">
            <a:avLst/>
          </a:prstGeom>
        </p:spPr>
        <p:txBody>
          <a:bodyPr anchor="t" rtlCol="false" tIns="0" lIns="0" bIns="0" rIns="0">
            <a:spAutoFit/>
          </a:bodyPr>
          <a:lstStyle/>
          <a:p>
            <a:pPr algn="ctr" marL="0" indent="0" lvl="0">
              <a:lnSpc>
                <a:spcPts val="4759"/>
              </a:lnSpc>
              <a:spcBef>
                <a:spcPct val="0"/>
              </a:spcBef>
            </a:pPr>
            <a:r>
              <a:rPr lang="en-US" sz="3399" u="none">
                <a:solidFill>
                  <a:srgbClr val="000000"/>
                </a:solidFill>
                <a:latin typeface="Open Sans Light Bold"/>
              </a:rPr>
              <a:t>Anushree Jana</a:t>
            </a:r>
          </a:p>
        </p:txBody>
      </p:sp>
      <p:sp>
        <p:nvSpPr>
          <p:cNvPr name="TextBox 28" id="28"/>
          <p:cNvSpPr txBox="true"/>
          <p:nvPr/>
        </p:nvSpPr>
        <p:spPr>
          <a:xfrm rot="0">
            <a:off x="2933654" y="9370851"/>
            <a:ext cx="846865" cy="335632"/>
          </a:xfrm>
          <a:prstGeom prst="rect">
            <a:avLst/>
          </a:prstGeom>
        </p:spPr>
        <p:txBody>
          <a:bodyPr anchor="t" rtlCol="false" tIns="0" lIns="0" bIns="0" rIns="0">
            <a:spAutoFit/>
          </a:bodyPr>
          <a:lstStyle/>
          <a:p>
            <a:pPr algn="ctr" marL="0" indent="0" lvl="0">
              <a:lnSpc>
                <a:spcPts val="2899"/>
              </a:lnSpc>
              <a:spcBef>
                <a:spcPct val="0"/>
              </a:spcBef>
            </a:pPr>
            <a:r>
              <a:rPr lang="en-US" sz="2071" u="none">
                <a:solidFill>
                  <a:srgbClr val="000000"/>
                </a:solidFill>
                <a:latin typeface="Open Sans"/>
              </a:rPr>
              <a:t>CTO</a:t>
            </a:r>
          </a:p>
        </p:txBody>
      </p:sp>
      <p:sp>
        <p:nvSpPr>
          <p:cNvPr name="TextBox 29" id="29"/>
          <p:cNvSpPr txBox="true"/>
          <p:nvPr/>
        </p:nvSpPr>
        <p:spPr>
          <a:xfrm rot="0">
            <a:off x="2065179" y="7636553"/>
            <a:ext cx="506499" cy="339706"/>
          </a:xfrm>
          <a:prstGeom prst="rect">
            <a:avLst/>
          </a:prstGeom>
        </p:spPr>
        <p:txBody>
          <a:bodyPr anchor="t" rtlCol="false" tIns="0" lIns="0" bIns="0" rIns="0">
            <a:spAutoFit/>
          </a:bodyPr>
          <a:lstStyle/>
          <a:p>
            <a:pPr algn="ctr" marL="0" indent="0" lvl="0">
              <a:lnSpc>
                <a:spcPts val="2899"/>
              </a:lnSpc>
              <a:spcBef>
                <a:spcPct val="0"/>
              </a:spcBef>
            </a:pPr>
            <a:r>
              <a:rPr lang="en-US" sz="2071">
                <a:solidFill>
                  <a:srgbClr val="000000"/>
                </a:solidFill>
                <a:latin typeface="Open Sans"/>
              </a:rPr>
              <a:t>CFO</a:t>
            </a:r>
          </a:p>
        </p:txBody>
      </p:sp>
      <p:sp>
        <p:nvSpPr>
          <p:cNvPr name="TextBox 30" id="30"/>
          <p:cNvSpPr txBox="true"/>
          <p:nvPr/>
        </p:nvSpPr>
        <p:spPr>
          <a:xfrm rot="0">
            <a:off x="11119382" y="1209718"/>
            <a:ext cx="6696881" cy="872305"/>
          </a:xfrm>
          <a:prstGeom prst="rect">
            <a:avLst/>
          </a:prstGeom>
        </p:spPr>
        <p:txBody>
          <a:bodyPr anchor="t" rtlCol="false" tIns="0" lIns="0" bIns="0" rIns="0">
            <a:spAutoFit/>
          </a:bodyPr>
          <a:lstStyle/>
          <a:p>
            <a:pPr algn="ctr">
              <a:lnSpc>
                <a:spcPts val="7065"/>
              </a:lnSpc>
            </a:pPr>
            <a:r>
              <a:rPr lang="en-US" sz="5047">
                <a:solidFill>
                  <a:srgbClr val="38B6FF"/>
                </a:solidFill>
                <a:latin typeface="Open Sans"/>
              </a:rPr>
              <a:t>Advisors and Mentors </a:t>
            </a:r>
          </a:p>
        </p:txBody>
      </p:sp>
      <p:sp>
        <p:nvSpPr>
          <p:cNvPr name="TextBox 31" id="31"/>
          <p:cNvSpPr txBox="true"/>
          <p:nvPr/>
        </p:nvSpPr>
        <p:spPr>
          <a:xfrm rot="0">
            <a:off x="8228707" y="6824445"/>
            <a:ext cx="6239116" cy="1530350"/>
          </a:xfrm>
          <a:prstGeom prst="rect">
            <a:avLst/>
          </a:prstGeom>
        </p:spPr>
        <p:txBody>
          <a:bodyPr anchor="t" rtlCol="false" tIns="0" lIns="0" bIns="0" rIns="0">
            <a:spAutoFit/>
          </a:bodyPr>
          <a:lstStyle/>
          <a:p>
            <a:pPr algn="ctr">
              <a:lnSpc>
                <a:spcPts val="10000"/>
              </a:lnSpc>
            </a:pPr>
            <a:r>
              <a:rPr lang="en-US" sz="10000">
                <a:solidFill>
                  <a:srgbClr val="03989E"/>
                </a:solidFill>
                <a:latin typeface="Lato Heavy"/>
              </a:rPr>
              <a:t>You!</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2255FF"/>
        </a:solidFill>
      </p:bgPr>
    </p:bg>
    <p:spTree>
      <p:nvGrpSpPr>
        <p:cNvPr id="1" name=""/>
        <p:cNvGrpSpPr/>
        <p:nvPr/>
      </p:nvGrpSpPr>
      <p:grpSpPr>
        <a:xfrm>
          <a:off x="0" y="0"/>
          <a:ext cx="0" cy="0"/>
          <a:chOff x="0" y="0"/>
          <a:chExt cx="0" cy="0"/>
        </a:xfrm>
      </p:grpSpPr>
      <p:sp>
        <p:nvSpPr>
          <p:cNvPr name="AutoShape 2" id="2"/>
          <p:cNvSpPr/>
          <p:nvPr/>
        </p:nvSpPr>
        <p:spPr>
          <a:xfrm rot="0">
            <a:off x="0" y="0"/>
            <a:ext cx="12957608" cy="10287000"/>
          </a:xfrm>
          <a:prstGeom prst="rect">
            <a:avLst/>
          </a:prstGeom>
          <a:solidFill>
            <a:srgbClr val="F7F4FA"/>
          </a:solidFill>
        </p:spPr>
      </p:sp>
      <p:grpSp>
        <p:nvGrpSpPr>
          <p:cNvPr name="Group 3" id="3"/>
          <p:cNvGrpSpPr/>
          <p:nvPr/>
        </p:nvGrpSpPr>
        <p:grpSpPr>
          <a:xfrm rot="0">
            <a:off x="1028700" y="5235933"/>
            <a:ext cx="9817443" cy="4022367"/>
            <a:chOff x="0" y="0"/>
            <a:chExt cx="13089923" cy="5363156"/>
          </a:xfrm>
        </p:grpSpPr>
        <p:sp>
          <p:nvSpPr>
            <p:cNvPr name="TextBox 4" id="4"/>
            <p:cNvSpPr txBox="true"/>
            <p:nvPr/>
          </p:nvSpPr>
          <p:spPr>
            <a:xfrm rot="0">
              <a:off x="0" y="-9525"/>
              <a:ext cx="13089923" cy="1620729"/>
            </a:xfrm>
            <a:prstGeom prst="rect">
              <a:avLst/>
            </a:prstGeom>
          </p:spPr>
          <p:txBody>
            <a:bodyPr anchor="t" rtlCol="false" tIns="0" lIns="0" bIns="0" rIns="0">
              <a:spAutoFit/>
            </a:bodyPr>
            <a:lstStyle/>
            <a:p>
              <a:pPr>
                <a:lnSpc>
                  <a:spcPts val="9600"/>
                </a:lnSpc>
              </a:pPr>
              <a:r>
                <a:rPr lang="en-US" sz="8000">
                  <a:solidFill>
                    <a:srgbClr val="17161C"/>
                  </a:solidFill>
                  <a:latin typeface="Aileron Heavy"/>
                </a:rPr>
                <a:t>Contact Us!</a:t>
              </a:r>
            </a:p>
          </p:txBody>
        </p:sp>
        <p:sp>
          <p:nvSpPr>
            <p:cNvPr name="TextBox 5" id="5"/>
            <p:cNvSpPr txBox="true"/>
            <p:nvPr/>
          </p:nvSpPr>
          <p:spPr>
            <a:xfrm rot="0">
              <a:off x="0" y="3641280"/>
              <a:ext cx="13089923" cy="640827"/>
            </a:xfrm>
            <a:prstGeom prst="rect">
              <a:avLst/>
            </a:prstGeom>
          </p:spPr>
          <p:txBody>
            <a:bodyPr anchor="t" rtlCol="false" tIns="0" lIns="0" bIns="0" rIns="0">
              <a:spAutoFit/>
            </a:bodyPr>
            <a:lstStyle/>
            <a:p>
              <a:pPr>
                <a:lnSpc>
                  <a:spcPts val="3919"/>
                </a:lnSpc>
                <a:spcBef>
                  <a:spcPct val="0"/>
                </a:spcBef>
              </a:pPr>
              <a:r>
                <a:rPr lang="en-US" sz="2800">
                  <a:solidFill>
                    <a:srgbClr val="17161C"/>
                  </a:solidFill>
                  <a:latin typeface="Roboto"/>
                </a:rPr>
                <a:t>r</a:t>
              </a:r>
              <a:r>
                <a:rPr lang="en-US" sz="2800">
                  <a:solidFill>
                    <a:srgbClr val="17161C"/>
                  </a:solidFill>
                  <a:latin typeface="Roboto"/>
                </a:rPr>
                <a:t>esumeblecompany@gmail.com</a:t>
              </a:r>
            </a:p>
          </p:txBody>
        </p:sp>
        <p:sp>
          <p:nvSpPr>
            <p:cNvPr name="TextBox 6" id="6"/>
            <p:cNvSpPr txBox="true"/>
            <p:nvPr/>
          </p:nvSpPr>
          <p:spPr>
            <a:xfrm rot="0">
              <a:off x="0" y="4722329"/>
              <a:ext cx="13089923" cy="640827"/>
            </a:xfrm>
            <a:prstGeom prst="rect">
              <a:avLst/>
            </a:prstGeom>
          </p:spPr>
          <p:txBody>
            <a:bodyPr anchor="t" rtlCol="false" tIns="0" lIns="0" bIns="0" rIns="0">
              <a:spAutoFit/>
            </a:bodyPr>
            <a:lstStyle/>
            <a:p>
              <a:pPr>
                <a:lnSpc>
                  <a:spcPts val="3919"/>
                </a:lnSpc>
                <a:spcBef>
                  <a:spcPct val="0"/>
                </a:spcBef>
              </a:pPr>
              <a:r>
                <a:rPr lang="en-US" sz="2800">
                  <a:solidFill>
                    <a:srgbClr val="17161C"/>
                  </a:solidFill>
                  <a:latin typeface="Roboto"/>
                </a:rPr>
                <a:t>h</a:t>
              </a:r>
              <a:r>
                <a:rPr lang="en-US" sz="2800">
                  <a:solidFill>
                    <a:srgbClr val="17161C"/>
                  </a:solidFill>
                  <a:latin typeface="Roboto"/>
                </a:rPr>
                <a:t>ttps://hrijo3.wixsite.com/resumeble</a:t>
              </a:r>
            </a:p>
          </p:txBody>
        </p:sp>
      </p:grpSp>
      <p:pic>
        <p:nvPicPr>
          <p:cNvPr name="Picture 7" id="7"/>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true" rot="-5400000">
            <a:off x="743502" y="-743502"/>
            <a:ext cx="1892551" cy="3379556"/>
          </a:xfrm>
          <a:prstGeom prst="rect">
            <a:avLst/>
          </a:prstGeom>
        </p:spPr>
      </p:pic>
      <p:pic>
        <p:nvPicPr>
          <p:cNvPr name="Picture 8" id="8"/>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0267078" y="-410912"/>
            <a:ext cx="3095939" cy="2879223"/>
          </a:xfrm>
          <a:prstGeom prst="rect">
            <a:avLst/>
          </a:prstGeom>
        </p:spPr>
      </p:pic>
      <p:grpSp>
        <p:nvGrpSpPr>
          <p:cNvPr name="Group 9" id="9"/>
          <p:cNvGrpSpPr>
            <a:grpSpLocks noChangeAspect="true"/>
          </p:cNvGrpSpPr>
          <p:nvPr/>
        </p:nvGrpSpPr>
        <p:grpSpPr>
          <a:xfrm rot="0">
            <a:off x="6470999" y="2061875"/>
            <a:ext cx="700140" cy="700140"/>
            <a:chOff x="1371600" y="6705600"/>
            <a:chExt cx="10972800" cy="10972800"/>
          </a:xfrm>
        </p:grpSpPr>
        <p:sp>
          <p:nvSpPr>
            <p:cNvPr name="Freeform 10" id="10"/>
            <p:cNvSpPr/>
            <p:nvPr/>
          </p:nvSpPr>
          <p:spPr>
            <a:xfrm>
              <a:off x="1362808" y="6434629"/>
              <a:ext cx="10990384" cy="11514742"/>
            </a:xfrm>
            <a:custGeom>
              <a:avLst/>
              <a:gdLst/>
              <a:ahLst/>
              <a:cxnLst/>
              <a:rect r="r" b="b" t="t" l="l"/>
              <a:pathLst>
                <a:path h="11514742" w="10990384">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5E17EB"/>
            </a:solidFill>
          </p:spPr>
        </p:sp>
      </p:grpSp>
      <p:pic>
        <p:nvPicPr>
          <p:cNvPr name="Picture 11" id="11"/>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true" rot="-10800000">
            <a:off x="16395449" y="6907444"/>
            <a:ext cx="1892551" cy="3379556"/>
          </a:xfrm>
          <a:prstGeom prst="rect">
            <a:avLst/>
          </a:prstGeom>
        </p:spPr>
      </p:pic>
      <p:pic>
        <p:nvPicPr>
          <p:cNvPr name="Picture 12" id="12"/>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10800000">
            <a:off x="14163361" y="4851624"/>
            <a:ext cx="3095939" cy="2879223"/>
          </a:xfrm>
          <a:prstGeom prst="rect">
            <a:avLst/>
          </a:prstGeom>
        </p:spPr>
      </p:pic>
      <p:pic>
        <p:nvPicPr>
          <p:cNvPr name="Picture 13" id="13"/>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10800000">
            <a:off x="14163361" y="1322403"/>
            <a:ext cx="3095939" cy="2879223"/>
          </a:xfrm>
          <a:prstGeom prst="rect">
            <a:avLst/>
          </a:prstGeom>
        </p:spPr>
      </p:pic>
      <p:grpSp>
        <p:nvGrpSpPr>
          <p:cNvPr name="Group 14" id="14"/>
          <p:cNvGrpSpPr>
            <a:grpSpLocks noChangeAspect="true"/>
          </p:cNvGrpSpPr>
          <p:nvPr/>
        </p:nvGrpSpPr>
        <p:grpSpPr>
          <a:xfrm rot="-10800000">
            <a:off x="14562323" y="1028700"/>
            <a:ext cx="700140" cy="700140"/>
            <a:chOff x="1371600" y="6705600"/>
            <a:chExt cx="10972800" cy="10972800"/>
          </a:xfrm>
        </p:grpSpPr>
        <p:sp>
          <p:nvSpPr>
            <p:cNvPr name="Freeform 15" id="15"/>
            <p:cNvSpPr/>
            <p:nvPr/>
          </p:nvSpPr>
          <p:spPr>
            <a:xfrm>
              <a:off x="1362808" y="6434629"/>
              <a:ext cx="10990384" cy="11514742"/>
            </a:xfrm>
            <a:custGeom>
              <a:avLst/>
              <a:gdLst/>
              <a:ahLst/>
              <a:cxnLst/>
              <a:rect r="r" b="b" t="t" l="l"/>
              <a:pathLst>
                <a:path h="11514742" w="10990384">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000000"/>
            </a:solidFill>
          </p:spPr>
        </p:sp>
      </p:grpSp>
      <p:pic>
        <p:nvPicPr>
          <p:cNvPr name="Picture 16" id="16"/>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10800000">
            <a:off x="14163361" y="8380846"/>
            <a:ext cx="3095939" cy="2879223"/>
          </a:xfrm>
          <a:prstGeom prst="rect">
            <a:avLst/>
          </a:prstGeom>
        </p:spPr>
      </p:pic>
      <p:pic>
        <p:nvPicPr>
          <p:cNvPr name="Picture 17" id="1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6821069" y="-410912"/>
            <a:ext cx="3095939" cy="2879223"/>
          </a:xfrm>
          <a:prstGeom prst="rect">
            <a:avLst/>
          </a:prstGeom>
        </p:spPr>
      </p:pic>
    </p:spTree>
  </p:cSld>
  <p:clrMapOvr>
    <a:masterClrMapping/>
  </p:clrMapOvr>
</p:sld>
</file>

<file path=ppt/slides/slide19.xml><?xml version="1.0" encoding="utf-8"?>
<p:sld xmlns:p="http://schemas.openxmlformats.org/presentationml/2006/main" xmlns:a="http://schemas.openxmlformats.org/drawingml/2006/main">
  <p:cSld>
    <p:bg>
      <p:bgPr>
        <a:solidFill>
          <a:srgbClr val="17161C"/>
        </a:solidFill>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7F4F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800000">
            <a:off x="14163361" y="1378770"/>
            <a:ext cx="3095939" cy="2879223"/>
          </a:xfrm>
          <a:prstGeom prst="rect">
            <a:avLst/>
          </a:prstGeom>
        </p:spPr>
      </p:pic>
      <p:grpSp>
        <p:nvGrpSpPr>
          <p:cNvPr name="Group 3" id="3"/>
          <p:cNvGrpSpPr>
            <a:grpSpLocks noChangeAspect="true"/>
          </p:cNvGrpSpPr>
          <p:nvPr/>
        </p:nvGrpSpPr>
        <p:grpSpPr>
          <a:xfrm rot="-10800000">
            <a:off x="16078110" y="1028700"/>
            <a:ext cx="700140" cy="700140"/>
            <a:chOff x="1371600" y="6705600"/>
            <a:chExt cx="10972800" cy="10972800"/>
          </a:xfrm>
        </p:grpSpPr>
        <p:sp>
          <p:nvSpPr>
            <p:cNvPr name="Freeform 4" id="4"/>
            <p:cNvSpPr/>
            <p:nvPr/>
          </p:nvSpPr>
          <p:spPr>
            <a:xfrm>
              <a:off x="1362808" y="6434629"/>
              <a:ext cx="10990384" cy="11514742"/>
            </a:xfrm>
            <a:custGeom>
              <a:avLst/>
              <a:gdLst/>
              <a:ahLst/>
              <a:cxnLst/>
              <a:rect r="r" b="b" t="t" l="l"/>
              <a:pathLst>
                <a:path h="11514742" w="10990384">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5CE1E6"/>
            </a:solidFill>
          </p:spPr>
        </p:sp>
      </p:gr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800000">
            <a:off x="14163361" y="4774804"/>
            <a:ext cx="3095939" cy="2879223"/>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4765055" y="6907444"/>
            <a:ext cx="1892551" cy="3379556"/>
          </a:xfrm>
          <a:prstGeom prst="rect">
            <a:avLst/>
          </a:prstGeom>
        </p:spPr>
      </p:pic>
      <p:sp>
        <p:nvSpPr>
          <p:cNvPr name="TextBox 7" id="7"/>
          <p:cNvSpPr txBox="true"/>
          <p:nvPr/>
        </p:nvSpPr>
        <p:spPr>
          <a:xfrm rot="0">
            <a:off x="327630" y="420744"/>
            <a:ext cx="10787045" cy="1215912"/>
          </a:xfrm>
          <a:prstGeom prst="rect">
            <a:avLst/>
          </a:prstGeom>
        </p:spPr>
        <p:txBody>
          <a:bodyPr anchor="t" rtlCol="false" tIns="0" lIns="0" bIns="0" rIns="0">
            <a:spAutoFit/>
          </a:bodyPr>
          <a:lstStyle/>
          <a:p>
            <a:pPr>
              <a:lnSpc>
                <a:spcPts val="9599"/>
              </a:lnSpc>
            </a:pPr>
            <a:r>
              <a:rPr lang="en-US" sz="7999" u="sng">
                <a:solidFill>
                  <a:srgbClr val="FF1616"/>
                </a:solidFill>
                <a:latin typeface="Aileron Heavy"/>
              </a:rPr>
              <a:t>The Problem</a:t>
            </a:r>
          </a:p>
        </p:txBody>
      </p:sp>
      <p:sp>
        <p:nvSpPr>
          <p:cNvPr name="TextBox 8" id="8"/>
          <p:cNvSpPr txBox="true"/>
          <p:nvPr/>
        </p:nvSpPr>
        <p:spPr>
          <a:xfrm rot="0">
            <a:off x="826913" y="1881240"/>
            <a:ext cx="9529971" cy="2078990"/>
          </a:xfrm>
          <a:prstGeom prst="rect">
            <a:avLst/>
          </a:prstGeom>
        </p:spPr>
        <p:txBody>
          <a:bodyPr anchor="t" rtlCol="false" tIns="0" lIns="0" bIns="0" rIns="0">
            <a:spAutoFit/>
          </a:bodyPr>
          <a:lstStyle/>
          <a:p>
            <a:pPr algn="ctr">
              <a:lnSpc>
                <a:spcPts val="8080"/>
              </a:lnSpc>
            </a:pPr>
            <a:r>
              <a:rPr lang="en-US" sz="8000" spc="376">
                <a:solidFill>
                  <a:srgbClr val="FF914D"/>
                </a:solidFill>
                <a:latin typeface="Shrikhand Bold"/>
              </a:rPr>
              <a:t>Resumes take 4-6 hours </a:t>
            </a:r>
            <a:r>
              <a:rPr lang="en-US" sz="8000" spc="376" u="sng">
                <a:solidFill>
                  <a:srgbClr val="FF914D"/>
                </a:solidFill>
                <a:latin typeface="Shrikhand Bold"/>
              </a:rPr>
              <a:t>each</a:t>
            </a:r>
          </a:p>
        </p:txBody>
      </p:sp>
      <p:sp>
        <p:nvSpPr>
          <p:cNvPr name="TextBox 9" id="9"/>
          <p:cNvSpPr txBox="true"/>
          <p:nvPr/>
        </p:nvSpPr>
        <p:spPr>
          <a:xfrm rot="0">
            <a:off x="3249685" y="4689792"/>
            <a:ext cx="10643352" cy="1059815"/>
          </a:xfrm>
          <a:prstGeom prst="rect">
            <a:avLst/>
          </a:prstGeom>
        </p:spPr>
        <p:txBody>
          <a:bodyPr anchor="t" rtlCol="false" tIns="0" lIns="0" bIns="0" rIns="0">
            <a:spAutoFit/>
          </a:bodyPr>
          <a:lstStyle/>
          <a:p>
            <a:pPr algn="r">
              <a:lnSpc>
                <a:spcPts val="8080"/>
              </a:lnSpc>
            </a:pPr>
            <a:r>
              <a:rPr lang="en-US" sz="8000" spc="376">
                <a:solidFill>
                  <a:srgbClr val="FF5757"/>
                </a:solidFill>
                <a:latin typeface="Shrikhand Bold"/>
              </a:rPr>
              <a:t>150 applications</a:t>
            </a:r>
          </a:p>
        </p:txBody>
      </p:sp>
      <p:sp>
        <p:nvSpPr>
          <p:cNvPr name="TextBox 10" id="10"/>
          <p:cNvSpPr txBox="true"/>
          <p:nvPr/>
        </p:nvSpPr>
        <p:spPr>
          <a:xfrm rot="0">
            <a:off x="3249685" y="8198485"/>
            <a:ext cx="10070714" cy="1059815"/>
          </a:xfrm>
          <a:prstGeom prst="rect">
            <a:avLst/>
          </a:prstGeom>
        </p:spPr>
        <p:txBody>
          <a:bodyPr anchor="t" rtlCol="false" tIns="0" lIns="0" bIns="0" rIns="0">
            <a:spAutoFit/>
          </a:bodyPr>
          <a:lstStyle/>
          <a:p>
            <a:pPr algn="r">
              <a:lnSpc>
                <a:spcPts val="8080"/>
              </a:lnSpc>
            </a:pPr>
            <a:r>
              <a:rPr lang="en-US" sz="8000" spc="376">
                <a:solidFill>
                  <a:srgbClr val="FFBD59"/>
                </a:solidFill>
                <a:latin typeface="Shrikhand Bold"/>
              </a:rPr>
              <a:t>6 Second skims</a:t>
            </a:r>
          </a:p>
        </p:txBody>
      </p:sp>
      <p:sp>
        <p:nvSpPr>
          <p:cNvPr name="TextBox 11" id="11"/>
          <p:cNvSpPr txBox="true"/>
          <p:nvPr/>
        </p:nvSpPr>
        <p:spPr>
          <a:xfrm rot="0">
            <a:off x="556542" y="6453737"/>
            <a:ext cx="10070714" cy="1059815"/>
          </a:xfrm>
          <a:prstGeom prst="rect">
            <a:avLst/>
          </a:prstGeom>
        </p:spPr>
        <p:txBody>
          <a:bodyPr anchor="t" rtlCol="false" tIns="0" lIns="0" bIns="0" rIns="0">
            <a:spAutoFit/>
          </a:bodyPr>
          <a:lstStyle/>
          <a:p>
            <a:pPr algn="just">
              <a:lnSpc>
                <a:spcPts val="8080"/>
              </a:lnSpc>
            </a:pPr>
            <a:r>
              <a:rPr lang="en-US" sz="8000" spc="376">
                <a:solidFill>
                  <a:srgbClr val="A6A6A6"/>
                </a:solidFill>
                <a:latin typeface="Shrikhand Bold"/>
              </a:rPr>
              <a:t>ATS Ranking</a:t>
            </a:r>
          </a:p>
        </p:txBody>
      </p:sp>
      <p:pic>
        <p:nvPicPr>
          <p:cNvPr name="Picture 12" id="12"/>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07106" y="1902684"/>
            <a:ext cx="1239614" cy="1239614"/>
          </a:xfrm>
          <a:prstGeom prst="rect">
            <a:avLst/>
          </a:prstGeom>
        </p:spPr>
      </p:pic>
      <p:pic>
        <p:nvPicPr>
          <p:cNvPr name="Picture 13" id="13"/>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2002138" y="6491811"/>
            <a:ext cx="1188070" cy="1021741"/>
          </a:xfrm>
          <a:prstGeom prst="rect">
            <a:avLst/>
          </a:prstGeom>
        </p:spPr>
      </p:pic>
    </p:spTree>
  </p:cSld>
  <p:clrMapOvr>
    <a:masterClrMapping/>
  </p:clrMapOvr>
</p:sld>
</file>

<file path=ppt/slides/slide20.xml><?xml version="1.0" encoding="utf-8"?>
<p:sld xmlns:p="http://schemas.openxmlformats.org/presentationml/2006/main" xmlns:a="http://schemas.openxmlformats.org/drawingml/2006/main">
  <p:cSld>
    <p:bg>
      <p:bgPr>
        <a:solidFill>
          <a:srgbClr val="17161C"/>
        </a:solidFill>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p="http://schemas.openxmlformats.org/presentationml/2006/main" xmlns:a="http://schemas.openxmlformats.org/drawingml/2006/main">
  <p:cSld>
    <p:bg>
      <p:bgPr>
        <a:solidFill>
          <a:srgbClr val="17161C"/>
        </a:solidFill>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514350" y="1028700"/>
            <a:ext cx="17259300" cy="4197051"/>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514350" y="5380305"/>
            <a:ext cx="17259300" cy="3908595"/>
          </a:xfrm>
          <a:prstGeom prst="rect">
            <a:avLst/>
          </a:prstGeom>
        </p:spPr>
      </p:pic>
    </p:spTree>
  </p:cSld>
  <p:clrMapOvr>
    <a:masterClrMapping/>
  </p:clrMapOvr>
</p:sld>
</file>

<file path=ppt/slides/slide2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95468" y="1028700"/>
            <a:ext cx="8541208" cy="6793202"/>
            <a:chOff x="0" y="0"/>
            <a:chExt cx="11388277" cy="9057603"/>
          </a:xfrm>
        </p:grpSpPr>
        <p:grpSp>
          <p:nvGrpSpPr>
            <p:cNvPr name="Group 3" id="3"/>
            <p:cNvGrpSpPr/>
            <p:nvPr/>
          </p:nvGrpSpPr>
          <p:grpSpPr>
            <a:xfrm rot="0">
              <a:off x="0" y="0"/>
              <a:ext cx="11388277" cy="1615138"/>
              <a:chOff x="0" y="0"/>
              <a:chExt cx="3246849" cy="460483"/>
            </a:xfrm>
          </p:grpSpPr>
          <p:sp>
            <p:nvSpPr>
              <p:cNvPr name="Freeform 4" id="4"/>
              <p:cNvSpPr/>
              <p:nvPr/>
            </p:nvSpPr>
            <p:spPr>
              <a:xfrm>
                <a:off x="0" y="0"/>
                <a:ext cx="3246849" cy="460483"/>
              </a:xfrm>
              <a:custGeom>
                <a:avLst/>
                <a:gdLst/>
                <a:ahLst/>
                <a:cxnLst/>
                <a:rect r="r" b="b" t="t" l="l"/>
                <a:pathLst>
                  <a:path h="460483" w="3246849">
                    <a:moveTo>
                      <a:pt x="0" y="0"/>
                    </a:moveTo>
                    <a:lnTo>
                      <a:pt x="3246849" y="0"/>
                    </a:lnTo>
                    <a:lnTo>
                      <a:pt x="3246849" y="460483"/>
                    </a:lnTo>
                    <a:lnTo>
                      <a:pt x="0" y="460483"/>
                    </a:lnTo>
                    <a:close/>
                  </a:path>
                </a:pathLst>
              </a:custGeom>
              <a:solidFill>
                <a:srgbClr val="03989E"/>
              </a:solidFill>
            </p:spPr>
          </p:sp>
        </p:grpSp>
        <p:grpSp>
          <p:nvGrpSpPr>
            <p:cNvPr name="Group 5" id="5"/>
            <p:cNvGrpSpPr/>
            <p:nvPr/>
          </p:nvGrpSpPr>
          <p:grpSpPr>
            <a:xfrm rot="0">
              <a:off x="659385" y="2068724"/>
              <a:ext cx="10069507" cy="1558808"/>
              <a:chOff x="0" y="0"/>
              <a:chExt cx="2870862" cy="444423"/>
            </a:xfrm>
          </p:grpSpPr>
          <p:sp>
            <p:nvSpPr>
              <p:cNvPr name="Freeform 6" id="6"/>
              <p:cNvSpPr/>
              <p:nvPr/>
            </p:nvSpPr>
            <p:spPr>
              <a:xfrm>
                <a:off x="0" y="0"/>
                <a:ext cx="2870862" cy="444423"/>
              </a:xfrm>
              <a:custGeom>
                <a:avLst/>
                <a:gdLst/>
                <a:ahLst/>
                <a:cxnLst/>
                <a:rect r="r" b="b" t="t" l="l"/>
                <a:pathLst>
                  <a:path h="444423" w="2870862">
                    <a:moveTo>
                      <a:pt x="0" y="0"/>
                    </a:moveTo>
                    <a:lnTo>
                      <a:pt x="2870862" y="0"/>
                    </a:lnTo>
                    <a:lnTo>
                      <a:pt x="2870862" y="444423"/>
                    </a:lnTo>
                    <a:lnTo>
                      <a:pt x="0" y="444423"/>
                    </a:lnTo>
                    <a:close/>
                  </a:path>
                </a:pathLst>
              </a:custGeom>
              <a:solidFill>
                <a:srgbClr val="03989E"/>
              </a:solidFill>
            </p:spPr>
          </p:sp>
        </p:grpSp>
        <p:grpSp>
          <p:nvGrpSpPr>
            <p:cNvPr name="Group 7" id="7"/>
            <p:cNvGrpSpPr/>
            <p:nvPr/>
          </p:nvGrpSpPr>
          <p:grpSpPr>
            <a:xfrm rot="0">
              <a:off x="1408233" y="4096580"/>
              <a:ext cx="8571810" cy="1389820"/>
              <a:chOff x="0" y="0"/>
              <a:chExt cx="2443862" cy="396244"/>
            </a:xfrm>
          </p:grpSpPr>
          <p:sp>
            <p:nvSpPr>
              <p:cNvPr name="Freeform 8" id="8"/>
              <p:cNvSpPr/>
              <p:nvPr/>
            </p:nvSpPr>
            <p:spPr>
              <a:xfrm>
                <a:off x="0" y="0"/>
                <a:ext cx="2443861" cy="396244"/>
              </a:xfrm>
              <a:custGeom>
                <a:avLst/>
                <a:gdLst/>
                <a:ahLst/>
                <a:cxnLst/>
                <a:rect r="r" b="b" t="t" l="l"/>
                <a:pathLst>
                  <a:path h="396244" w="2443861">
                    <a:moveTo>
                      <a:pt x="0" y="0"/>
                    </a:moveTo>
                    <a:lnTo>
                      <a:pt x="2443861" y="0"/>
                    </a:lnTo>
                    <a:lnTo>
                      <a:pt x="2443861" y="396244"/>
                    </a:lnTo>
                    <a:lnTo>
                      <a:pt x="0" y="396244"/>
                    </a:lnTo>
                    <a:close/>
                  </a:path>
                </a:pathLst>
              </a:custGeom>
              <a:solidFill>
                <a:srgbClr val="03989E"/>
              </a:solidFill>
            </p:spPr>
          </p:sp>
        </p:grpSp>
        <p:grpSp>
          <p:nvGrpSpPr>
            <p:cNvPr name="Group 9" id="9"/>
            <p:cNvGrpSpPr/>
            <p:nvPr/>
          </p:nvGrpSpPr>
          <p:grpSpPr>
            <a:xfrm rot="0">
              <a:off x="2436244" y="5856260"/>
              <a:ext cx="6515790" cy="1361656"/>
              <a:chOff x="0" y="0"/>
              <a:chExt cx="1857681" cy="388214"/>
            </a:xfrm>
          </p:grpSpPr>
          <p:sp>
            <p:nvSpPr>
              <p:cNvPr name="Freeform 10" id="10"/>
              <p:cNvSpPr/>
              <p:nvPr/>
            </p:nvSpPr>
            <p:spPr>
              <a:xfrm>
                <a:off x="0" y="0"/>
                <a:ext cx="1857681" cy="388214"/>
              </a:xfrm>
              <a:custGeom>
                <a:avLst/>
                <a:gdLst/>
                <a:ahLst/>
                <a:cxnLst/>
                <a:rect r="r" b="b" t="t" l="l"/>
                <a:pathLst>
                  <a:path h="388214" w="1857681">
                    <a:moveTo>
                      <a:pt x="0" y="0"/>
                    </a:moveTo>
                    <a:lnTo>
                      <a:pt x="1857681" y="0"/>
                    </a:lnTo>
                    <a:lnTo>
                      <a:pt x="1857681" y="388214"/>
                    </a:lnTo>
                    <a:lnTo>
                      <a:pt x="0" y="388214"/>
                    </a:lnTo>
                    <a:close/>
                  </a:path>
                </a:pathLst>
              </a:custGeom>
              <a:solidFill>
                <a:srgbClr val="03989E"/>
              </a:solidFill>
            </p:spPr>
          </p:sp>
        </p:grpSp>
        <p:grpSp>
          <p:nvGrpSpPr>
            <p:cNvPr name="Group 11" id="11"/>
            <p:cNvGrpSpPr/>
            <p:nvPr/>
          </p:nvGrpSpPr>
          <p:grpSpPr>
            <a:xfrm rot="0">
              <a:off x="3661407" y="7667782"/>
              <a:ext cx="4065464" cy="1389820"/>
              <a:chOff x="0" y="0"/>
              <a:chExt cx="1159082" cy="396244"/>
            </a:xfrm>
          </p:grpSpPr>
          <p:sp>
            <p:nvSpPr>
              <p:cNvPr name="Freeform 12" id="12"/>
              <p:cNvSpPr/>
              <p:nvPr/>
            </p:nvSpPr>
            <p:spPr>
              <a:xfrm>
                <a:off x="0" y="0"/>
                <a:ext cx="1159082" cy="396244"/>
              </a:xfrm>
              <a:custGeom>
                <a:avLst/>
                <a:gdLst/>
                <a:ahLst/>
                <a:cxnLst/>
                <a:rect r="r" b="b" t="t" l="l"/>
                <a:pathLst>
                  <a:path h="396244" w="1159082">
                    <a:moveTo>
                      <a:pt x="0" y="0"/>
                    </a:moveTo>
                    <a:lnTo>
                      <a:pt x="1159082" y="0"/>
                    </a:lnTo>
                    <a:lnTo>
                      <a:pt x="1159082" y="396244"/>
                    </a:lnTo>
                    <a:lnTo>
                      <a:pt x="0" y="396244"/>
                    </a:lnTo>
                    <a:close/>
                  </a:path>
                </a:pathLst>
              </a:custGeom>
              <a:solidFill>
                <a:srgbClr val="03989E"/>
              </a:solidFill>
            </p:spPr>
          </p:sp>
        </p:grpSp>
      </p:grpSp>
      <p:sp>
        <p:nvSpPr>
          <p:cNvPr name="TextBox 13" id="13"/>
          <p:cNvSpPr txBox="true"/>
          <p:nvPr/>
        </p:nvSpPr>
        <p:spPr>
          <a:xfrm rot="0">
            <a:off x="10510650" y="1284303"/>
            <a:ext cx="7490473" cy="669925"/>
          </a:xfrm>
          <a:prstGeom prst="rect">
            <a:avLst/>
          </a:prstGeom>
        </p:spPr>
        <p:txBody>
          <a:bodyPr anchor="t" rtlCol="false" tIns="0" lIns="0" bIns="0" rIns="0">
            <a:spAutoFit/>
          </a:bodyPr>
          <a:lstStyle/>
          <a:p>
            <a:pPr algn="ctr">
              <a:lnSpc>
                <a:spcPts val="5000"/>
              </a:lnSpc>
            </a:pPr>
            <a:r>
              <a:rPr lang="en-US" sz="5000">
                <a:solidFill>
                  <a:srgbClr val="000000"/>
                </a:solidFill>
                <a:latin typeface="Signika Bold"/>
              </a:rPr>
              <a:t>SALARY</a:t>
            </a:r>
          </a:p>
        </p:txBody>
      </p:sp>
      <p:sp>
        <p:nvSpPr>
          <p:cNvPr name="TextBox 14" id="14"/>
          <p:cNvSpPr txBox="true"/>
          <p:nvPr/>
        </p:nvSpPr>
        <p:spPr>
          <a:xfrm rot="0">
            <a:off x="10753959" y="5689660"/>
            <a:ext cx="6286434" cy="669925"/>
          </a:xfrm>
          <a:prstGeom prst="rect">
            <a:avLst/>
          </a:prstGeom>
        </p:spPr>
        <p:txBody>
          <a:bodyPr anchor="t" rtlCol="false" tIns="0" lIns="0" bIns="0" rIns="0">
            <a:spAutoFit/>
          </a:bodyPr>
          <a:lstStyle/>
          <a:p>
            <a:pPr algn="ctr">
              <a:lnSpc>
                <a:spcPts val="5000"/>
              </a:lnSpc>
            </a:pPr>
            <a:r>
              <a:rPr lang="en-US" sz="5000">
                <a:solidFill>
                  <a:srgbClr val="000000"/>
                </a:solidFill>
                <a:latin typeface="Signika Bold"/>
              </a:rPr>
              <a:t>MARKETING</a:t>
            </a:r>
          </a:p>
        </p:txBody>
      </p:sp>
      <p:sp>
        <p:nvSpPr>
          <p:cNvPr name="TextBox 15" id="15"/>
          <p:cNvSpPr txBox="true"/>
          <p:nvPr/>
        </p:nvSpPr>
        <p:spPr>
          <a:xfrm rot="0">
            <a:off x="11049688" y="2760174"/>
            <a:ext cx="5990705" cy="669925"/>
          </a:xfrm>
          <a:prstGeom prst="rect">
            <a:avLst/>
          </a:prstGeom>
        </p:spPr>
        <p:txBody>
          <a:bodyPr anchor="t" rtlCol="false" tIns="0" lIns="0" bIns="0" rIns="0">
            <a:spAutoFit/>
          </a:bodyPr>
          <a:lstStyle/>
          <a:p>
            <a:pPr algn="ctr">
              <a:lnSpc>
                <a:spcPts val="5000"/>
              </a:lnSpc>
            </a:pPr>
            <a:r>
              <a:rPr lang="en-US" sz="5000">
                <a:solidFill>
                  <a:srgbClr val="000000"/>
                </a:solidFill>
                <a:latin typeface="Signika Bold"/>
              </a:rPr>
              <a:t>OFFICE SPACE</a:t>
            </a:r>
          </a:p>
        </p:txBody>
      </p:sp>
      <p:sp>
        <p:nvSpPr>
          <p:cNvPr name="TextBox 16" id="16"/>
          <p:cNvSpPr txBox="true"/>
          <p:nvPr/>
        </p:nvSpPr>
        <p:spPr>
          <a:xfrm rot="0">
            <a:off x="10299804" y="7151977"/>
            <a:ext cx="7490473" cy="669925"/>
          </a:xfrm>
          <a:prstGeom prst="rect">
            <a:avLst/>
          </a:prstGeom>
        </p:spPr>
        <p:txBody>
          <a:bodyPr anchor="t" rtlCol="false" tIns="0" lIns="0" bIns="0" rIns="0">
            <a:spAutoFit/>
          </a:bodyPr>
          <a:lstStyle/>
          <a:p>
            <a:pPr algn="ctr">
              <a:lnSpc>
                <a:spcPts val="5000"/>
              </a:lnSpc>
            </a:pPr>
            <a:r>
              <a:rPr lang="en-US" sz="5000">
                <a:solidFill>
                  <a:srgbClr val="000000"/>
                </a:solidFill>
                <a:latin typeface="Signika Bold"/>
              </a:rPr>
              <a:t>WEB HOSTING</a:t>
            </a:r>
          </a:p>
        </p:txBody>
      </p:sp>
      <p:sp>
        <p:nvSpPr>
          <p:cNvPr name="TextBox 17" id="17"/>
          <p:cNvSpPr txBox="true"/>
          <p:nvPr/>
        </p:nvSpPr>
        <p:spPr>
          <a:xfrm rot="0">
            <a:off x="10901824" y="4281066"/>
            <a:ext cx="6286434" cy="669925"/>
          </a:xfrm>
          <a:prstGeom prst="rect">
            <a:avLst/>
          </a:prstGeom>
        </p:spPr>
        <p:txBody>
          <a:bodyPr anchor="t" rtlCol="false" tIns="0" lIns="0" bIns="0" rIns="0">
            <a:spAutoFit/>
          </a:bodyPr>
          <a:lstStyle/>
          <a:p>
            <a:pPr algn="ctr">
              <a:lnSpc>
                <a:spcPts val="5000"/>
              </a:lnSpc>
            </a:pPr>
            <a:r>
              <a:rPr lang="en-US" sz="5000">
                <a:solidFill>
                  <a:srgbClr val="000000"/>
                </a:solidFill>
                <a:latin typeface="Signika Bold"/>
              </a:rPr>
              <a:t>NECESSITIES</a:t>
            </a:r>
          </a:p>
        </p:txBody>
      </p:sp>
      <p:sp>
        <p:nvSpPr>
          <p:cNvPr name="AutoShape 18" id="18"/>
          <p:cNvSpPr/>
          <p:nvPr/>
        </p:nvSpPr>
        <p:spPr>
          <a:xfrm rot="0">
            <a:off x="9799732" y="1528778"/>
            <a:ext cx="2499912" cy="0"/>
          </a:xfrm>
          <a:prstGeom prst="line">
            <a:avLst/>
          </a:prstGeom>
          <a:ln cap="rnd" w="47625">
            <a:solidFill>
              <a:srgbClr val="000000"/>
            </a:solidFill>
            <a:prstDash val="sysDash"/>
            <a:headEnd type="none" len="sm" w="sm"/>
            <a:tailEnd type="none" len="sm" w="sm"/>
          </a:ln>
        </p:spPr>
      </p:sp>
      <p:sp>
        <p:nvSpPr>
          <p:cNvPr name="AutoShape 19" id="19"/>
          <p:cNvSpPr/>
          <p:nvPr/>
        </p:nvSpPr>
        <p:spPr>
          <a:xfrm rot="0">
            <a:off x="9260694" y="3052274"/>
            <a:ext cx="2521740" cy="0"/>
          </a:xfrm>
          <a:prstGeom prst="line">
            <a:avLst/>
          </a:prstGeom>
          <a:ln cap="rnd" w="47625">
            <a:solidFill>
              <a:srgbClr val="000000"/>
            </a:solidFill>
            <a:prstDash val="sysDash"/>
            <a:headEnd type="none" len="sm" w="sm"/>
            <a:tailEnd type="none" len="sm" w="sm"/>
          </a:ln>
        </p:spPr>
      </p:sp>
      <p:sp>
        <p:nvSpPr>
          <p:cNvPr name="AutoShape 20" id="20"/>
          <p:cNvSpPr/>
          <p:nvPr/>
        </p:nvSpPr>
        <p:spPr>
          <a:xfrm rot="0">
            <a:off x="8690869" y="4525541"/>
            <a:ext cx="3091566" cy="0"/>
          </a:xfrm>
          <a:prstGeom prst="line">
            <a:avLst/>
          </a:prstGeom>
          <a:ln cap="rnd" w="47625">
            <a:solidFill>
              <a:srgbClr val="000000"/>
            </a:solidFill>
            <a:prstDash val="sysDash"/>
            <a:headEnd type="none" len="sm" w="sm"/>
            <a:tailEnd type="none" len="sm" w="sm"/>
          </a:ln>
        </p:spPr>
      </p:sp>
      <p:sp>
        <p:nvSpPr>
          <p:cNvPr name="AutoShape 21" id="21"/>
          <p:cNvSpPr/>
          <p:nvPr/>
        </p:nvSpPr>
        <p:spPr>
          <a:xfrm rot="0">
            <a:off x="8010739" y="5934135"/>
            <a:ext cx="3771696" cy="0"/>
          </a:xfrm>
          <a:prstGeom prst="line">
            <a:avLst/>
          </a:prstGeom>
          <a:ln cap="rnd" w="47625">
            <a:solidFill>
              <a:srgbClr val="000000"/>
            </a:solidFill>
            <a:prstDash val="sysDash"/>
            <a:headEnd type="none" len="sm" w="sm"/>
            <a:tailEnd type="none" len="sm" w="sm"/>
          </a:ln>
        </p:spPr>
      </p:sp>
      <p:sp>
        <p:nvSpPr>
          <p:cNvPr name="AutoShape 22" id="22"/>
          <p:cNvSpPr/>
          <p:nvPr/>
        </p:nvSpPr>
        <p:spPr>
          <a:xfrm rot="0">
            <a:off x="7299820" y="7396452"/>
            <a:ext cx="4482478" cy="0"/>
          </a:xfrm>
          <a:prstGeom prst="line">
            <a:avLst/>
          </a:prstGeom>
          <a:ln cap="rnd" w="47625">
            <a:solidFill>
              <a:srgbClr val="000000"/>
            </a:solidFill>
            <a:prstDash val="sysDash"/>
            <a:headEnd type="none" len="sm" w="sm"/>
            <a:tailEnd type="none" len="sm" w="sm"/>
          </a:ln>
        </p:spPr>
      </p:sp>
      <p:sp>
        <p:nvSpPr>
          <p:cNvPr name="TextBox 23" id="23"/>
          <p:cNvSpPr txBox="true"/>
          <p:nvPr/>
        </p:nvSpPr>
        <p:spPr>
          <a:xfrm rot="0">
            <a:off x="1472970" y="1284303"/>
            <a:ext cx="7490473" cy="669925"/>
          </a:xfrm>
          <a:prstGeom prst="rect">
            <a:avLst/>
          </a:prstGeom>
        </p:spPr>
        <p:txBody>
          <a:bodyPr anchor="t" rtlCol="false" tIns="0" lIns="0" bIns="0" rIns="0">
            <a:spAutoFit/>
          </a:bodyPr>
          <a:lstStyle/>
          <a:p>
            <a:pPr algn="ctr">
              <a:lnSpc>
                <a:spcPts val="5000"/>
              </a:lnSpc>
            </a:pPr>
            <a:r>
              <a:rPr lang="en-US" sz="5000">
                <a:solidFill>
                  <a:srgbClr val="F7F4FA"/>
                </a:solidFill>
                <a:latin typeface="Signika Bold"/>
              </a:rPr>
              <a:t>%65</a:t>
            </a:r>
          </a:p>
        </p:txBody>
      </p:sp>
      <p:sp>
        <p:nvSpPr>
          <p:cNvPr name="TextBox 24" id="24"/>
          <p:cNvSpPr txBox="true"/>
          <p:nvPr/>
        </p:nvSpPr>
        <p:spPr>
          <a:xfrm rot="0">
            <a:off x="1472970" y="2807799"/>
            <a:ext cx="7490473" cy="669925"/>
          </a:xfrm>
          <a:prstGeom prst="rect">
            <a:avLst/>
          </a:prstGeom>
        </p:spPr>
        <p:txBody>
          <a:bodyPr anchor="t" rtlCol="false" tIns="0" lIns="0" bIns="0" rIns="0">
            <a:spAutoFit/>
          </a:bodyPr>
          <a:lstStyle/>
          <a:p>
            <a:pPr algn="ctr">
              <a:lnSpc>
                <a:spcPts val="5000"/>
              </a:lnSpc>
            </a:pPr>
            <a:r>
              <a:rPr lang="en-US" sz="5000">
                <a:solidFill>
                  <a:srgbClr val="F7F4FA"/>
                </a:solidFill>
                <a:latin typeface="Signika Bold"/>
              </a:rPr>
              <a:t>%7</a:t>
            </a:r>
          </a:p>
        </p:txBody>
      </p:sp>
      <p:sp>
        <p:nvSpPr>
          <p:cNvPr name="TextBox 25" id="25"/>
          <p:cNvSpPr txBox="true"/>
          <p:nvPr/>
        </p:nvSpPr>
        <p:spPr>
          <a:xfrm rot="0">
            <a:off x="1472970" y="4233441"/>
            <a:ext cx="7490473" cy="669925"/>
          </a:xfrm>
          <a:prstGeom prst="rect">
            <a:avLst/>
          </a:prstGeom>
        </p:spPr>
        <p:txBody>
          <a:bodyPr anchor="t" rtlCol="false" tIns="0" lIns="0" bIns="0" rIns="0">
            <a:spAutoFit/>
          </a:bodyPr>
          <a:lstStyle/>
          <a:p>
            <a:pPr algn="ctr">
              <a:lnSpc>
                <a:spcPts val="5000"/>
              </a:lnSpc>
            </a:pPr>
            <a:r>
              <a:rPr lang="en-US" sz="5000">
                <a:solidFill>
                  <a:srgbClr val="F7F4FA"/>
                </a:solidFill>
                <a:latin typeface="Signika Bold"/>
              </a:rPr>
              <a:t>%2.8</a:t>
            </a:r>
          </a:p>
        </p:txBody>
      </p:sp>
      <p:sp>
        <p:nvSpPr>
          <p:cNvPr name="TextBox 26" id="26"/>
          <p:cNvSpPr txBox="true"/>
          <p:nvPr/>
        </p:nvSpPr>
        <p:spPr>
          <a:xfrm rot="0">
            <a:off x="1472970" y="5642035"/>
            <a:ext cx="7490473" cy="669925"/>
          </a:xfrm>
          <a:prstGeom prst="rect">
            <a:avLst/>
          </a:prstGeom>
        </p:spPr>
        <p:txBody>
          <a:bodyPr anchor="t" rtlCol="false" tIns="0" lIns="0" bIns="0" rIns="0">
            <a:spAutoFit/>
          </a:bodyPr>
          <a:lstStyle/>
          <a:p>
            <a:pPr algn="ctr">
              <a:lnSpc>
                <a:spcPts val="5000"/>
              </a:lnSpc>
            </a:pPr>
            <a:r>
              <a:rPr lang="en-US" sz="5000">
                <a:solidFill>
                  <a:srgbClr val="F7F4FA"/>
                </a:solidFill>
                <a:latin typeface="Signika Bold"/>
              </a:rPr>
              <a:t>%2.2</a:t>
            </a:r>
          </a:p>
        </p:txBody>
      </p:sp>
      <p:sp>
        <p:nvSpPr>
          <p:cNvPr name="TextBox 27" id="27"/>
          <p:cNvSpPr txBox="true"/>
          <p:nvPr/>
        </p:nvSpPr>
        <p:spPr>
          <a:xfrm rot="0">
            <a:off x="1620835" y="7104352"/>
            <a:ext cx="7490473" cy="669925"/>
          </a:xfrm>
          <a:prstGeom prst="rect">
            <a:avLst/>
          </a:prstGeom>
        </p:spPr>
        <p:txBody>
          <a:bodyPr anchor="t" rtlCol="false" tIns="0" lIns="0" bIns="0" rIns="0">
            <a:spAutoFit/>
          </a:bodyPr>
          <a:lstStyle/>
          <a:p>
            <a:pPr algn="ctr">
              <a:lnSpc>
                <a:spcPts val="5000"/>
              </a:lnSpc>
            </a:pPr>
            <a:r>
              <a:rPr lang="en-US" sz="5000">
                <a:solidFill>
                  <a:srgbClr val="F7F4FA"/>
                </a:solidFill>
                <a:latin typeface="Signika Bold"/>
              </a:rPr>
              <a:t>%0.6</a:t>
            </a:r>
          </a:p>
        </p:txBody>
      </p:sp>
    </p:spTree>
  </p:cSld>
  <p:clrMapOvr>
    <a:masterClrMapping/>
  </p:clrMapOvr>
</p:sld>
</file>

<file path=ppt/slides/slide2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736739" y="1200150"/>
            <a:ext cx="6223063" cy="1200150"/>
          </a:xfrm>
          <a:prstGeom prst="rect">
            <a:avLst/>
          </a:prstGeom>
        </p:spPr>
        <p:txBody>
          <a:bodyPr anchor="t" rtlCol="false" tIns="0" lIns="0" bIns="0" rIns="0">
            <a:spAutoFit/>
          </a:bodyPr>
          <a:lstStyle/>
          <a:p>
            <a:pPr algn="ctr">
              <a:lnSpc>
                <a:spcPts val="9000"/>
              </a:lnSpc>
            </a:pPr>
            <a:r>
              <a:rPr lang="en-US" sz="9000">
                <a:solidFill>
                  <a:srgbClr val="000000"/>
                </a:solidFill>
                <a:latin typeface="Signika Bold"/>
              </a:rPr>
              <a:t>SALARIES</a:t>
            </a:r>
          </a:p>
        </p:txBody>
      </p:sp>
      <p:sp>
        <p:nvSpPr>
          <p:cNvPr name="TextBox 3" id="3"/>
          <p:cNvSpPr txBox="true"/>
          <p:nvPr/>
        </p:nvSpPr>
        <p:spPr>
          <a:xfrm rot="0">
            <a:off x="2473159" y="2974912"/>
            <a:ext cx="13341683" cy="1200150"/>
          </a:xfrm>
          <a:prstGeom prst="rect">
            <a:avLst/>
          </a:prstGeom>
        </p:spPr>
        <p:txBody>
          <a:bodyPr anchor="t" rtlCol="false" tIns="0" lIns="0" bIns="0" rIns="0">
            <a:spAutoFit/>
          </a:bodyPr>
          <a:lstStyle/>
          <a:p>
            <a:pPr algn="ctr">
              <a:lnSpc>
                <a:spcPts val="9000"/>
              </a:lnSpc>
            </a:pPr>
            <a:r>
              <a:rPr lang="en-US" sz="9000">
                <a:solidFill>
                  <a:srgbClr val="000000"/>
                </a:solidFill>
                <a:latin typeface="Signika Bold"/>
              </a:rPr>
              <a:t>COFOUNDERS- $72,000</a:t>
            </a:r>
          </a:p>
        </p:txBody>
      </p:sp>
      <p:sp>
        <p:nvSpPr>
          <p:cNvPr name="TextBox 4" id="4"/>
          <p:cNvSpPr txBox="true"/>
          <p:nvPr/>
        </p:nvSpPr>
        <p:spPr>
          <a:xfrm rot="0">
            <a:off x="1176564" y="6127753"/>
            <a:ext cx="15040012" cy="2343150"/>
          </a:xfrm>
          <a:prstGeom prst="rect">
            <a:avLst/>
          </a:prstGeom>
        </p:spPr>
        <p:txBody>
          <a:bodyPr anchor="t" rtlCol="false" tIns="0" lIns="0" bIns="0" rIns="0">
            <a:spAutoFit/>
          </a:bodyPr>
          <a:lstStyle/>
          <a:p>
            <a:pPr algn="ctr">
              <a:lnSpc>
                <a:spcPts val="9000"/>
              </a:lnSpc>
            </a:pPr>
            <a:r>
              <a:rPr lang="en-US" sz="9000">
                <a:solidFill>
                  <a:srgbClr val="000000"/>
                </a:solidFill>
                <a:latin typeface="Signika Bold"/>
              </a:rPr>
              <a:t>NON-ENGINEER STAFF- $50,000</a:t>
            </a:r>
          </a:p>
        </p:txBody>
      </p:sp>
      <p:sp>
        <p:nvSpPr>
          <p:cNvPr name="TextBox 5" id="5"/>
          <p:cNvSpPr txBox="true"/>
          <p:nvPr/>
        </p:nvSpPr>
        <p:spPr>
          <a:xfrm rot="0">
            <a:off x="2727029" y="4629150"/>
            <a:ext cx="13341683" cy="1200150"/>
          </a:xfrm>
          <a:prstGeom prst="rect">
            <a:avLst/>
          </a:prstGeom>
        </p:spPr>
        <p:txBody>
          <a:bodyPr anchor="t" rtlCol="false" tIns="0" lIns="0" bIns="0" rIns="0">
            <a:spAutoFit/>
          </a:bodyPr>
          <a:lstStyle/>
          <a:p>
            <a:pPr algn="ctr">
              <a:lnSpc>
                <a:spcPts val="9000"/>
              </a:lnSpc>
            </a:pPr>
            <a:r>
              <a:rPr lang="en-US" sz="9000">
                <a:solidFill>
                  <a:srgbClr val="000000"/>
                </a:solidFill>
                <a:latin typeface="Signika Bold"/>
              </a:rPr>
              <a:t>ENGINEERS- $80,000</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7F4F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800000">
            <a:off x="14163361" y="1378770"/>
            <a:ext cx="3095939" cy="2879223"/>
          </a:xfrm>
          <a:prstGeom prst="rect">
            <a:avLst/>
          </a:prstGeom>
        </p:spPr>
      </p:pic>
      <p:grpSp>
        <p:nvGrpSpPr>
          <p:cNvPr name="Group 3" id="3"/>
          <p:cNvGrpSpPr>
            <a:grpSpLocks noChangeAspect="true"/>
          </p:cNvGrpSpPr>
          <p:nvPr/>
        </p:nvGrpSpPr>
        <p:grpSpPr>
          <a:xfrm rot="-10800000">
            <a:off x="16078110" y="1028700"/>
            <a:ext cx="700140" cy="700140"/>
            <a:chOff x="1371600" y="6705600"/>
            <a:chExt cx="10972800" cy="10972800"/>
          </a:xfrm>
        </p:grpSpPr>
        <p:sp>
          <p:nvSpPr>
            <p:cNvPr name="Freeform 4" id="4"/>
            <p:cNvSpPr/>
            <p:nvPr/>
          </p:nvSpPr>
          <p:spPr>
            <a:xfrm>
              <a:off x="1362808" y="6434629"/>
              <a:ext cx="10990384" cy="11514742"/>
            </a:xfrm>
            <a:custGeom>
              <a:avLst/>
              <a:gdLst/>
              <a:ahLst/>
              <a:cxnLst/>
              <a:rect r="r" b="b" t="t" l="l"/>
              <a:pathLst>
                <a:path h="11514742" w="10990384">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5CE1E6"/>
            </a:solidFill>
          </p:spPr>
        </p:sp>
      </p:gr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800000">
            <a:off x="14163361" y="4774804"/>
            <a:ext cx="3095939" cy="2879223"/>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4765055" y="6907444"/>
            <a:ext cx="1892551" cy="3379556"/>
          </a:xfrm>
          <a:prstGeom prst="rect">
            <a:avLst/>
          </a:prstGeom>
        </p:spPr>
      </p:pic>
      <p:sp>
        <p:nvSpPr>
          <p:cNvPr name="TextBox 7" id="7"/>
          <p:cNvSpPr txBox="true"/>
          <p:nvPr/>
        </p:nvSpPr>
        <p:spPr>
          <a:xfrm rot="0">
            <a:off x="2236329" y="2201546"/>
            <a:ext cx="8457083" cy="5136992"/>
          </a:xfrm>
          <a:prstGeom prst="rect">
            <a:avLst/>
          </a:prstGeom>
        </p:spPr>
        <p:txBody>
          <a:bodyPr anchor="t" rtlCol="false" tIns="0" lIns="0" bIns="0" rIns="0">
            <a:spAutoFit/>
          </a:bodyPr>
          <a:lstStyle/>
          <a:p>
            <a:pPr algn="ctr">
              <a:lnSpc>
                <a:spcPts val="12616"/>
              </a:lnSpc>
            </a:pPr>
            <a:r>
              <a:rPr lang="en-US" sz="12616">
                <a:solidFill>
                  <a:srgbClr val="000000"/>
                </a:solidFill>
                <a:latin typeface="Lato Heavy"/>
              </a:rPr>
              <a:t>IS THERE A BETTER WAY?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255FF"/>
        </a:solidFill>
      </p:bgPr>
    </p:bg>
    <p:spTree>
      <p:nvGrpSpPr>
        <p:cNvPr id="1" name=""/>
        <p:cNvGrpSpPr/>
        <p:nvPr/>
      </p:nvGrpSpPr>
      <p:grpSpPr>
        <a:xfrm>
          <a:off x="0" y="0"/>
          <a:ext cx="0" cy="0"/>
          <a:chOff x="0" y="0"/>
          <a:chExt cx="0" cy="0"/>
        </a:xfrm>
      </p:grpSpPr>
      <p:sp>
        <p:nvSpPr>
          <p:cNvPr name="AutoShape 2" id="2"/>
          <p:cNvSpPr/>
          <p:nvPr/>
        </p:nvSpPr>
        <p:spPr>
          <a:xfrm rot="0">
            <a:off x="0" y="7344"/>
            <a:ext cx="11886120" cy="10287000"/>
          </a:xfrm>
          <a:prstGeom prst="rect">
            <a:avLst/>
          </a:prstGeom>
          <a:solidFill>
            <a:srgbClr val="F7F4FA"/>
          </a:solidFill>
        </p:spPr>
      </p:sp>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800000">
            <a:off x="9234696" y="4774804"/>
            <a:ext cx="3095939" cy="2879223"/>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800000">
            <a:off x="9234696" y="1378770"/>
            <a:ext cx="3095939" cy="2879223"/>
          </a:xfrm>
          <a:prstGeom prst="rect">
            <a:avLst/>
          </a:prstGeom>
        </p:spPr>
      </p:pic>
      <p:sp>
        <p:nvSpPr>
          <p:cNvPr name="TextBox 5" id="5"/>
          <p:cNvSpPr txBox="true"/>
          <p:nvPr/>
        </p:nvSpPr>
        <p:spPr>
          <a:xfrm rot="0">
            <a:off x="476546" y="1378770"/>
            <a:ext cx="5644905" cy="832636"/>
          </a:xfrm>
          <a:prstGeom prst="rect">
            <a:avLst/>
          </a:prstGeom>
        </p:spPr>
        <p:txBody>
          <a:bodyPr anchor="t" rtlCol="false" tIns="0" lIns="0" bIns="0" rIns="0">
            <a:spAutoFit/>
          </a:bodyPr>
          <a:lstStyle/>
          <a:p>
            <a:pPr>
              <a:lnSpc>
                <a:spcPts val="6599"/>
              </a:lnSpc>
            </a:pPr>
            <a:r>
              <a:rPr lang="en-US" sz="5499" u="sng">
                <a:solidFill>
                  <a:srgbClr val="004AAD"/>
                </a:solidFill>
                <a:latin typeface="Aileron Heavy"/>
              </a:rPr>
              <a:t>Solution</a:t>
            </a:r>
          </a:p>
        </p:txBody>
      </p:sp>
      <p:sp>
        <p:nvSpPr>
          <p:cNvPr name="AutoShape 6" id="6"/>
          <p:cNvSpPr/>
          <p:nvPr/>
        </p:nvSpPr>
        <p:spPr>
          <a:xfrm rot="-10800000">
            <a:off x="11886120" y="0"/>
            <a:ext cx="6401880" cy="10287000"/>
          </a:xfrm>
          <a:prstGeom prst="rect">
            <a:avLst/>
          </a:prstGeom>
          <a:solidFill>
            <a:srgbClr val="004AAD"/>
          </a:solidFill>
        </p:spPr>
      </p:sp>
      <p:grpSp>
        <p:nvGrpSpPr>
          <p:cNvPr name="Group 7" id="7"/>
          <p:cNvGrpSpPr>
            <a:grpSpLocks noChangeAspect="true"/>
          </p:cNvGrpSpPr>
          <p:nvPr/>
        </p:nvGrpSpPr>
        <p:grpSpPr>
          <a:xfrm rot="-10800000">
            <a:off x="8925011" y="1028700"/>
            <a:ext cx="700140" cy="700140"/>
            <a:chOff x="1371600" y="6705600"/>
            <a:chExt cx="10972800" cy="10972800"/>
          </a:xfrm>
        </p:grpSpPr>
        <p:sp>
          <p:nvSpPr>
            <p:cNvPr name="Freeform 8" id="8"/>
            <p:cNvSpPr/>
            <p:nvPr/>
          </p:nvSpPr>
          <p:spPr>
            <a:xfrm>
              <a:off x="1362808" y="6434629"/>
              <a:ext cx="10990384" cy="11514742"/>
            </a:xfrm>
            <a:custGeom>
              <a:avLst/>
              <a:gdLst/>
              <a:ahLst/>
              <a:cxnLst/>
              <a:rect r="r" b="b" t="t" l="l"/>
              <a:pathLst>
                <a:path h="11514742" w="10990384">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FF914D"/>
            </a:solidFill>
          </p:spPr>
        </p:sp>
      </p:grpSp>
      <p:pic>
        <p:nvPicPr>
          <p:cNvPr name="Picture 9" id="9"/>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false" rot="0">
            <a:off x="9993568" y="6914788"/>
            <a:ext cx="1892551" cy="3379556"/>
          </a:xfrm>
          <a:prstGeom prst="rect">
            <a:avLst/>
          </a:prstGeom>
        </p:spPr>
      </p:pic>
      <p:sp>
        <p:nvSpPr>
          <p:cNvPr name="TextBox 10" id="10"/>
          <p:cNvSpPr txBox="true"/>
          <p:nvPr/>
        </p:nvSpPr>
        <p:spPr>
          <a:xfrm rot="0">
            <a:off x="728566" y="2746944"/>
            <a:ext cx="7233509" cy="828675"/>
          </a:xfrm>
          <a:prstGeom prst="rect">
            <a:avLst/>
          </a:prstGeom>
        </p:spPr>
        <p:txBody>
          <a:bodyPr anchor="t" rtlCol="false" tIns="0" lIns="0" bIns="0" rIns="0">
            <a:spAutoFit/>
          </a:bodyPr>
          <a:lstStyle/>
          <a:p>
            <a:pPr algn="l">
              <a:lnSpc>
                <a:spcPts val="6300"/>
              </a:lnSpc>
            </a:pPr>
            <a:r>
              <a:rPr lang="en-US" sz="6000" spc="-84">
                <a:solidFill>
                  <a:srgbClr val="5E17EB"/>
                </a:solidFill>
                <a:latin typeface="Lemonada Semi Bold Bold"/>
              </a:rPr>
              <a:t>Fast resumes</a:t>
            </a:r>
          </a:p>
        </p:txBody>
      </p:sp>
      <p:sp>
        <p:nvSpPr>
          <p:cNvPr name="TextBox 11" id="11"/>
          <p:cNvSpPr txBox="true"/>
          <p:nvPr/>
        </p:nvSpPr>
        <p:spPr>
          <a:xfrm rot="0">
            <a:off x="1691502" y="4403329"/>
            <a:ext cx="7233509" cy="828675"/>
          </a:xfrm>
          <a:prstGeom prst="rect">
            <a:avLst/>
          </a:prstGeom>
        </p:spPr>
        <p:txBody>
          <a:bodyPr anchor="t" rtlCol="false" tIns="0" lIns="0" bIns="0" rIns="0">
            <a:spAutoFit/>
          </a:bodyPr>
          <a:lstStyle/>
          <a:p>
            <a:pPr algn="r">
              <a:lnSpc>
                <a:spcPts val="6300"/>
              </a:lnSpc>
            </a:pPr>
            <a:r>
              <a:rPr lang="en-US" sz="6000" spc="-84">
                <a:solidFill>
                  <a:srgbClr val="008037"/>
                </a:solidFill>
                <a:latin typeface="Lemonada Semi Bold Bold"/>
              </a:rPr>
              <a:t>ATS Friendly</a:t>
            </a:r>
          </a:p>
        </p:txBody>
      </p:sp>
      <p:sp>
        <p:nvSpPr>
          <p:cNvPr name="TextBox 12" id="12"/>
          <p:cNvSpPr txBox="true"/>
          <p:nvPr/>
        </p:nvSpPr>
        <p:spPr>
          <a:xfrm rot="0">
            <a:off x="476546" y="6086113"/>
            <a:ext cx="7233509" cy="828675"/>
          </a:xfrm>
          <a:prstGeom prst="rect">
            <a:avLst/>
          </a:prstGeom>
        </p:spPr>
        <p:txBody>
          <a:bodyPr anchor="t" rtlCol="false" tIns="0" lIns="0" bIns="0" rIns="0">
            <a:spAutoFit/>
          </a:bodyPr>
          <a:lstStyle/>
          <a:p>
            <a:pPr algn="l">
              <a:lnSpc>
                <a:spcPts val="6300"/>
              </a:lnSpc>
            </a:pPr>
            <a:r>
              <a:rPr lang="en-US" sz="6000" spc="-84">
                <a:solidFill>
                  <a:srgbClr val="4285F4"/>
                </a:solidFill>
                <a:latin typeface="Lemonada Semi Bold Bold"/>
              </a:rPr>
              <a:t>Job Specific</a:t>
            </a:r>
          </a:p>
        </p:txBody>
      </p:sp>
      <p:sp>
        <p:nvSpPr>
          <p:cNvPr name="TextBox 13" id="13"/>
          <p:cNvSpPr txBox="true"/>
          <p:nvPr/>
        </p:nvSpPr>
        <p:spPr>
          <a:xfrm rot="0">
            <a:off x="1262023" y="8233091"/>
            <a:ext cx="7662988" cy="828675"/>
          </a:xfrm>
          <a:prstGeom prst="rect">
            <a:avLst/>
          </a:prstGeom>
        </p:spPr>
        <p:txBody>
          <a:bodyPr anchor="t" rtlCol="false" tIns="0" lIns="0" bIns="0" rIns="0">
            <a:spAutoFit/>
          </a:bodyPr>
          <a:lstStyle/>
          <a:p>
            <a:pPr algn="r">
              <a:lnSpc>
                <a:spcPts val="6300"/>
              </a:lnSpc>
            </a:pPr>
            <a:r>
              <a:rPr lang="en-US" sz="6000" spc="-84">
                <a:solidFill>
                  <a:srgbClr val="03989E"/>
                </a:solidFill>
                <a:latin typeface="Lemonada Semi Bold Bold"/>
              </a:rPr>
              <a:t>AI improvements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255FF"/>
        </a:solidFill>
      </p:bgPr>
    </p:bg>
    <p:spTree>
      <p:nvGrpSpPr>
        <p:cNvPr id="1" name=""/>
        <p:cNvGrpSpPr/>
        <p:nvPr/>
      </p:nvGrpSpPr>
      <p:grpSpPr>
        <a:xfrm>
          <a:off x="0" y="0"/>
          <a:ext cx="0" cy="0"/>
          <a:chOff x="0" y="0"/>
          <a:chExt cx="0" cy="0"/>
        </a:xfrm>
      </p:grpSpPr>
      <p:sp>
        <p:nvSpPr>
          <p:cNvPr name="AutoShape 2" id="2"/>
          <p:cNvSpPr/>
          <p:nvPr/>
        </p:nvSpPr>
        <p:spPr>
          <a:xfrm rot="0">
            <a:off x="0" y="7344"/>
            <a:ext cx="11886120" cy="10287000"/>
          </a:xfrm>
          <a:prstGeom prst="rect">
            <a:avLst/>
          </a:prstGeom>
          <a:solidFill>
            <a:srgbClr val="F7F4FA"/>
          </a:solidFill>
        </p:spPr>
      </p:sp>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800000">
            <a:off x="9234696" y="4774804"/>
            <a:ext cx="3095939" cy="2879223"/>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800000">
            <a:off x="9234696" y="1378770"/>
            <a:ext cx="3095939" cy="2879223"/>
          </a:xfrm>
          <a:prstGeom prst="rect">
            <a:avLst/>
          </a:prstGeom>
        </p:spPr>
      </p:pic>
      <p:sp>
        <p:nvSpPr>
          <p:cNvPr name="TextBox 5" id="5"/>
          <p:cNvSpPr txBox="true"/>
          <p:nvPr/>
        </p:nvSpPr>
        <p:spPr>
          <a:xfrm rot="0">
            <a:off x="476546" y="896204"/>
            <a:ext cx="5644905" cy="832636"/>
          </a:xfrm>
          <a:prstGeom prst="rect">
            <a:avLst/>
          </a:prstGeom>
        </p:spPr>
        <p:txBody>
          <a:bodyPr anchor="t" rtlCol="false" tIns="0" lIns="0" bIns="0" rIns="0">
            <a:spAutoFit/>
          </a:bodyPr>
          <a:lstStyle/>
          <a:p>
            <a:pPr>
              <a:lnSpc>
                <a:spcPts val="6599"/>
              </a:lnSpc>
            </a:pPr>
            <a:r>
              <a:rPr lang="en-US" sz="5499">
                <a:solidFill>
                  <a:srgbClr val="004AAD"/>
                </a:solidFill>
                <a:latin typeface="Aileron Heavy"/>
              </a:rPr>
              <a:t>What is an ATS?</a:t>
            </a:r>
          </a:p>
        </p:txBody>
      </p:sp>
      <p:sp>
        <p:nvSpPr>
          <p:cNvPr name="AutoShape 6" id="6"/>
          <p:cNvSpPr/>
          <p:nvPr/>
        </p:nvSpPr>
        <p:spPr>
          <a:xfrm rot="-10800000">
            <a:off x="11886120" y="0"/>
            <a:ext cx="6401880" cy="10287000"/>
          </a:xfrm>
          <a:prstGeom prst="rect">
            <a:avLst/>
          </a:prstGeom>
          <a:solidFill>
            <a:srgbClr val="004AAD"/>
          </a:solidFill>
        </p:spPr>
      </p:sp>
      <p:grpSp>
        <p:nvGrpSpPr>
          <p:cNvPr name="Group 7" id="7"/>
          <p:cNvGrpSpPr>
            <a:grpSpLocks noChangeAspect="true"/>
          </p:cNvGrpSpPr>
          <p:nvPr/>
        </p:nvGrpSpPr>
        <p:grpSpPr>
          <a:xfrm rot="-10800000">
            <a:off x="8925011" y="1028700"/>
            <a:ext cx="700140" cy="700140"/>
            <a:chOff x="1371600" y="6705600"/>
            <a:chExt cx="10972800" cy="10972800"/>
          </a:xfrm>
        </p:grpSpPr>
        <p:sp>
          <p:nvSpPr>
            <p:cNvPr name="Freeform 8" id="8"/>
            <p:cNvSpPr/>
            <p:nvPr/>
          </p:nvSpPr>
          <p:spPr>
            <a:xfrm>
              <a:off x="1362808" y="6434629"/>
              <a:ext cx="10990384" cy="11514742"/>
            </a:xfrm>
            <a:custGeom>
              <a:avLst/>
              <a:gdLst/>
              <a:ahLst/>
              <a:cxnLst/>
              <a:rect r="r" b="b" t="t" l="l"/>
              <a:pathLst>
                <a:path h="11514742" w="10990384">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2255FF"/>
            </a:solidFill>
          </p:spPr>
        </p:sp>
      </p:grpSp>
      <p:pic>
        <p:nvPicPr>
          <p:cNvPr name="Picture 9" id="9"/>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false" rot="0">
            <a:off x="9993568" y="6914788"/>
            <a:ext cx="1892551" cy="3379556"/>
          </a:xfrm>
          <a:prstGeom prst="rect">
            <a:avLst/>
          </a:prstGeom>
        </p:spPr>
      </p:pic>
      <p:sp>
        <p:nvSpPr>
          <p:cNvPr name="TextBox 10" id="10"/>
          <p:cNvSpPr txBox="true"/>
          <p:nvPr/>
        </p:nvSpPr>
        <p:spPr>
          <a:xfrm rot="0">
            <a:off x="304102" y="2594818"/>
            <a:ext cx="5989793" cy="1219200"/>
          </a:xfrm>
          <a:prstGeom prst="rect">
            <a:avLst/>
          </a:prstGeom>
        </p:spPr>
        <p:txBody>
          <a:bodyPr anchor="t" rtlCol="false" tIns="0" lIns="0" bIns="0" rIns="0">
            <a:spAutoFit/>
          </a:bodyPr>
          <a:lstStyle/>
          <a:p>
            <a:pPr algn="ctr">
              <a:lnSpc>
                <a:spcPts val="4800"/>
              </a:lnSpc>
            </a:pPr>
            <a:r>
              <a:rPr lang="en-US" sz="4000" spc="800" u="sng">
                <a:solidFill>
                  <a:srgbClr val="000000"/>
                </a:solidFill>
                <a:latin typeface="Glacial Indifference Bold"/>
              </a:rPr>
              <a:t>APPLICANT TRACKING SYTEM</a:t>
            </a:r>
          </a:p>
        </p:txBody>
      </p:sp>
      <p:sp>
        <p:nvSpPr>
          <p:cNvPr name="TextBox 11" id="11"/>
          <p:cNvSpPr txBox="true"/>
          <p:nvPr/>
        </p:nvSpPr>
        <p:spPr>
          <a:xfrm rot="0">
            <a:off x="2352515" y="5379391"/>
            <a:ext cx="6402909" cy="650987"/>
          </a:xfrm>
          <a:prstGeom prst="rect">
            <a:avLst/>
          </a:prstGeom>
        </p:spPr>
        <p:txBody>
          <a:bodyPr anchor="t" rtlCol="false" tIns="0" lIns="0" bIns="0" rIns="0">
            <a:spAutoFit/>
          </a:bodyPr>
          <a:lstStyle/>
          <a:p>
            <a:pPr algn="r">
              <a:lnSpc>
                <a:spcPts val="5131"/>
              </a:lnSpc>
            </a:pPr>
            <a:r>
              <a:rPr lang="en-US" sz="4275" spc="855">
                <a:solidFill>
                  <a:srgbClr val="5E17EB"/>
                </a:solidFill>
                <a:latin typeface="Glacial Indifference Bold"/>
              </a:rPr>
              <a:t>KEYWORDS</a:t>
            </a:r>
          </a:p>
        </p:txBody>
      </p:sp>
      <p:sp>
        <p:nvSpPr>
          <p:cNvPr name="TextBox 12" id="12"/>
          <p:cNvSpPr txBox="true"/>
          <p:nvPr/>
        </p:nvSpPr>
        <p:spPr>
          <a:xfrm rot="0">
            <a:off x="304102" y="6577724"/>
            <a:ext cx="6728980" cy="674129"/>
          </a:xfrm>
          <a:prstGeom prst="rect">
            <a:avLst/>
          </a:prstGeom>
        </p:spPr>
        <p:txBody>
          <a:bodyPr anchor="t" rtlCol="false" tIns="0" lIns="0" bIns="0" rIns="0">
            <a:spAutoFit/>
          </a:bodyPr>
          <a:lstStyle/>
          <a:p>
            <a:pPr>
              <a:lnSpc>
                <a:spcPts val="5392"/>
              </a:lnSpc>
            </a:pPr>
            <a:r>
              <a:rPr lang="en-US" sz="4493" spc="898">
                <a:solidFill>
                  <a:srgbClr val="2255FF"/>
                </a:solidFill>
                <a:latin typeface="Glacial Indifference Bold"/>
              </a:rPr>
              <a:t>SPELLING ERRORS</a:t>
            </a:r>
          </a:p>
        </p:txBody>
      </p:sp>
      <p:sp>
        <p:nvSpPr>
          <p:cNvPr name="TextBox 13" id="13"/>
          <p:cNvSpPr txBox="true"/>
          <p:nvPr/>
        </p:nvSpPr>
        <p:spPr>
          <a:xfrm rot="0">
            <a:off x="2765631" y="7985441"/>
            <a:ext cx="5989793" cy="619125"/>
          </a:xfrm>
          <a:prstGeom prst="rect">
            <a:avLst/>
          </a:prstGeom>
        </p:spPr>
        <p:txBody>
          <a:bodyPr anchor="t" rtlCol="false" tIns="0" lIns="0" bIns="0" rIns="0">
            <a:spAutoFit/>
          </a:bodyPr>
          <a:lstStyle/>
          <a:p>
            <a:pPr algn="r">
              <a:lnSpc>
                <a:spcPts val="4800"/>
              </a:lnSpc>
            </a:pPr>
            <a:r>
              <a:rPr lang="en-US" sz="4000" spc="800">
                <a:solidFill>
                  <a:srgbClr val="FF914D"/>
                </a:solidFill>
                <a:latin typeface="Glacial Indifference Bold"/>
              </a:rPr>
              <a:t>FORMATTING</a:t>
            </a:r>
          </a:p>
        </p:txBody>
      </p:sp>
      <p:sp>
        <p:nvSpPr>
          <p:cNvPr name="TextBox 14" id="14"/>
          <p:cNvSpPr txBox="true"/>
          <p:nvPr/>
        </p:nvSpPr>
        <p:spPr>
          <a:xfrm rot="0">
            <a:off x="304102" y="4444548"/>
            <a:ext cx="6402909" cy="650987"/>
          </a:xfrm>
          <a:prstGeom prst="rect">
            <a:avLst/>
          </a:prstGeom>
        </p:spPr>
        <p:txBody>
          <a:bodyPr anchor="t" rtlCol="false" tIns="0" lIns="0" bIns="0" rIns="0">
            <a:spAutoFit/>
          </a:bodyPr>
          <a:lstStyle/>
          <a:p>
            <a:pPr>
              <a:lnSpc>
                <a:spcPts val="5131"/>
              </a:lnSpc>
            </a:pPr>
            <a:r>
              <a:rPr lang="en-US" sz="4275" spc="855">
                <a:solidFill>
                  <a:srgbClr val="FF1616"/>
                </a:solidFill>
                <a:latin typeface="Glacial Indifference Bold"/>
              </a:rPr>
              <a:t>LOOKS FOR:</a:t>
            </a:r>
          </a:p>
        </p:txBody>
      </p:sp>
      <p:pic>
        <p:nvPicPr>
          <p:cNvPr name="Picture 15" id="1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2712588" y="5365221"/>
            <a:ext cx="1172821" cy="1212503"/>
          </a:xfrm>
          <a:prstGeom prst="rect">
            <a:avLst/>
          </a:prstGeom>
        </p:spPr>
      </p:pic>
      <p:pic>
        <p:nvPicPr>
          <p:cNvPr name="Picture 16" id="16"/>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7752190" y="6308537"/>
            <a:ext cx="1172821" cy="1212503"/>
          </a:xfrm>
          <a:prstGeom prst="rect">
            <a:avLst/>
          </a:prstGeom>
        </p:spPr>
      </p:pic>
      <p:pic>
        <p:nvPicPr>
          <p:cNvPr name="Picture 17" id="17"/>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2712588" y="7825018"/>
            <a:ext cx="1172821" cy="1212503"/>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7161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false" rot="5400000">
            <a:off x="743502" y="825081"/>
            <a:ext cx="1892551" cy="3379556"/>
          </a:xfrm>
          <a:prstGeom prst="rect">
            <a:avLst/>
          </a:prstGeom>
        </p:spPr>
      </p:pic>
      <p:pic>
        <p:nvPicPr>
          <p:cNvPr name="Picture 3" id="3"/>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5400000">
            <a:off x="920342" y="1137058"/>
            <a:ext cx="3095939" cy="2879223"/>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5400000">
            <a:off x="4321641" y="1137058"/>
            <a:ext cx="3095939" cy="2879223"/>
          </a:xfrm>
          <a:prstGeom prst="rect">
            <a:avLst/>
          </a:prstGeom>
        </p:spPr>
      </p:pic>
      <p:grpSp>
        <p:nvGrpSpPr>
          <p:cNvPr name="Group 5" id="5"/>
          <p:cNvGrpSpPr>
            <a:grpSpLocks noChangeAspect="true"/>
          </p:cNvGrpSpPr>
          <p:nvPr/>
        </p:nvGrpSpPr>
        <p:grpSpPr>
          <a:xfrm rot="-5400000">
            <a:off x="6902785" y="1427662"/>
            <a:ext cx="700140" cy="700140"/>
            <a:chOff x="1371600" y="6705600"/>
            <a:chExt cx="10972800" cy="10972800"/>
          </a:xfrm>
        </p:grpSpPr>
        <p:sp>
          <p:nvSpPr>
            <p:cNvPr name="Freeform 6" id="6"/>
            <p:cNvSpPr/>
            <p:nvPr/>
          </p:nvSpPr>
          <p:spPr>
            <a:xfrm>
              <a:off x="1362808" y="6434629"/>
              <a:ext cx="10990384" cy="11514742"/>
            </a:xfrm>
            <a:custGeom>
              <a:avLst/>
              <a:gdLst/>
              <a:ahLst/>
              <a:cxnLst/>
              <a:rect r="r" b="b" t="t" l="l"/>
              <a:pathLst>
                <a:path h="11514742" w="10990384">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2255FF"/>
            </a:solidFill>
          </p:spPr>
        </p:sp>
      </p:grpSp>
      <p:sp>
        <p:nvSpPr>
          <p:cNvPr name="AutoShape 7" id="7"/>
          <p:cNvSpPr/>
          <p:nvPr/>
        </p:nvSpPr>
        <p:spPr>
          <a:xfrm rot="0">
            <a:off x="9144000" y="0"/>
            <a:ext cx="9144000" cy="10294344"/>
          </a:xfrm>
          <a:prstGeom prst="rect">
            <a:avLst/>
          </a:prstGeom>
          <a:solidFill>
            <a:srgbClr val="F7F4FA"/>
          </a:solidFill>
        </p:spPr>
      </p:sp>
      <p:sp>
        <p:nvSpPr>
          <p:cNvPr name="TextBox 8" id="8"/>
          <p:cNvSpPr txBox="true"/>
          <p:nvPr/>
        </p:nvSpPr>
        <p:spPr>
          <a:xfrm rot="0">
            <a:off x="2721744" y="4827723"/>
            <a:ext cx="13602240" cy="2724578"/>
          </a:xfrm>
          <a:prstGeom prst="rect">
            <a:avLst/>
          </a:prstGeom>
        </p:spPr>
        <p:txBody>
          <a:bodyPr anchor="t" rtlCol="false" tIns="0" lIns="0" bIns="0" rIns="0">
            <a:spAutoFit/>
          </a:bodyPr>
          <a:lstStyle/>
          <a:p>
            <a:pPr>
              <a:lnSpc>
                <a:spcPts val="10760"/>
              </a:lnSpc>
            </a:pPr>
            <a:r>
              <a:rPr lang="en-US" sz="8967">
                <a:solidFill>
                  <a:srgbClr val="F7F4FA"/>
                </a:solidFill>
                <a:latin typeface="Aileron Heavy"/>
              </a:rPr>
              <a:t>The Start </a:t>
            </a:r>
            <a:r>
              <a:rPr lang="en-US" sz="8967">
                <a:solidFill>
                  <a:srgbClr val="FFFFFF"/>
                </a:solidFill>
                <a:latin typeface="Aileron Heavy"/>
              </a:rPr>
              <a:t>of </a:t>
            </a:r>
            <a:r>
              <a:rPr lang="en-US" sz="8967">
                <a:solidFill>
                  <a:srgbClr val="000000"/>
                </a:solidFill>
                <a:latin typeface="Aileron Heavy"/>
              </a:rPr>
              <a:t>a Better Way</a:t>
            </a:r>
          </a:p>
          <a:p>
            <a:pPr>
              <a:lnSpc>
                <a:spcPts val="10760"/>
              </a:lnSpc>
            </a:pPr>
          </a:p>
        </p:txBody>
      </p:sp>
      <p:pic>
        <p:nvPicPr>
          <p:cNvPr name="Picture 9" id="9"/>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7002191" y="8881635"/>
            <a:ext cx="257109" cy="376665"/>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7F4F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5400000">
            <a:off x="14271719" y="2212052"/>
            <a:ext cx="3095939" cy="2879223"/>
          </a:xfrm>
          <a:prstGeom prst="rect">
            <a:avLst/>
          </a:prstGeom>
        </p:spPr>
      </p:pic>
      <p:pic>
        <p:nvPicPr>
          <p:cNvPr name="Picture 3" id="3"/>
          <p:cNvPicPr>
            <a:picLocks noChangeAspect="true"/>
          </p:cNvPicPr>
          <p:nvPr/>
        </p:nvPicPr>
        <p:blipFill>
          <a:blip r:embed="rId5"/>
          <a:srcRect l="5373" t="0" r="5373" b="0"/>
          <a:stretch>
            <a:fillRect/>
          </a:stretch>
        </p:blipFill>
        <p:spPr>
          <a:xfrm flipH="false" flipV="false" rot="0">
            <a:off x="11955832" y="1028700"/>
            <a:ext cx="5303468" cy="2529067"/>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5400000">
            <a:off x="14271719" y="5846184"/>
            <a:ext cx="3095939" cy="2879223"/>
          </a:xfrm>
          <a:prstGeom prst="rect">
            <a:avLst/>
          </a:prstGeom>
        </p:spPr>
      </p:pic>
      <p:grpSp>
        <p:nvGrpSpPr>
          <p:cNvPr name="Group 5" id="5"/>
          <p:cNvGrpSpPr>
            <a:grpSpLocks noChangeAspect="true"/>
          </p:cNvGrpSpPr>
          <p:nvPr/>
        </p:nvGrpSpPr>
        <p:grpSpPr>
          <a:xfrm rot="5400000">
            <a:off x="14004738" y="8558160"/>
            <a:ext cx="700140" cy="700140"/>
            <a:chOff x="1371600" y="6705600"/>
            <a:chExt cx="10972800" cy="10972800"/>
          </a:xfrm>
        </p:grpSpPr>
        <p:sp>
          <p:nvSpPr>
            <p:cNvPr name="Freeform 6" id="6"/>
            <p:cNvSpPr/>
            <p:nvPr/>
          </p:nvSpPr>
          <p:spPr>
            <a:xfrm>
              <a:off x="1362808" y="6434629"/>
              <a:ext cx="10990384" cy="11514742"/>
            </a:xfrm>
            <a:custGeom>
              <a:avLst/>
              <a:gdLst/>
              <a:ahLst/>
              <a:cxnLst/>
              <a:rect r="r" b="b" t="t" l="l"/>
              <a:pathLst>
                <a:path h="11514742" w="10990384">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17161C"/>
            </a:solidFill>
          </p:spPr>
        </p:sp>
      </p:grpSp>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526326" y="3180795"/>
            <a:ext cx="1755643" cy="2355131"/>
          </a:xfrm>
          <a:prstGeom prst="rect">
            <a:avLst/>
          </a:prstGeom>
        </p:spPr>
      </p:pic>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2570359" y="2707383"/>
            <a:ext cx="2551990" cy="3340028"/>
          </a:xfrm>
          <a:prstGeom prst="rect">
            <a:avLst/>
          </a:prstGeom>
        </p:spPr>
      </p:pic>
      <p:pic>
        <p:nvPicPr>
          <p:cNvPr name="Picture 9" id="9"/>
          <p:cNvPicPr>
            <a:picLocks noChangeAspect="true"/>
          </p:cNvPicPr>
          <p:nvPr/>
        </p:nvPicPr>
        <p:blipFill>
          <a:blip r:embed="rId10"/>
          <a:srcRect l="0" t="0" r="0" b="0"/>
          <a:stretch>
            <a:fillRect/>
          </a:stretch>
        </p:blipFill>
        <p:spPr>
          <a:xfrm flipH="false" flipV="false" rot="0">
            <a:off x="5337537" y="1491910"/>
            <a:ext cx="4486942" cy="3003447"/>
          </a:xfrm>
          <a:prstGeom prst="rect">
            <a:avLst/>
          </a:prstGeom>
        </p:spPr>
      </p:pic>
      <p:pic>
        <p:nvPicPr>
          <p:cNvPr name="Picture 10" id="10"/>
          <p:cNvPicPr>
            <a:picLocks noChangeAspect="true"/>
          </p:cNvPicPr>
          <p:nvPr/>
        </p:nvPicPr>
        <p:blipFill>
          <a:blip r:embed="rId11"/>
          <a:srcRect l="0" t="0" r="0" b="0"/>
          <a:stretch>
            <a:fillRect/>
          </a:stretch>
        </p:blipFill>
        <p:spPr>
          <a:xfrm flipH="false" flipV="false" rot="0">
            <a:off x="5337537" y="7154997"/>
            <a:ext cx="4180748" cy="2806327"/>
          </a:xfrm>
          <a:prstGeom prst="rect">
            <a:avLst/>
          </a:prstGeom>
        </p:spPr>
      </p:pic>
      <p:pic>
        <p:nvPicPr>
          <p:cNvPr name="Picture 11" id="11"/>
          <p:cNvPicPr>
            <a:picLocks noChangeAspect="true"/>
          </p:cNvPicPr>
          <p:nvPr/>
        </p:nvPicPr>
        <p:blipFill>
          <a:blip r:embed="rId12"/>
          <a:srcRect l="0" t="0" r="0" b="0"/>
          <a:stretch>
            <a:fillRect/>
          </a:stretch>
        </p:blipFill>
        <p:spPr>
          <a:xfrm flipH="false" flipV="false" rot="0">
            <a:off x="1263746" y="7796843"/>
            <a:ext cx="3333121" cy="2222775"/>
          </a:xfrm>
          <a:prstGeom prst="rect">
            <a:avLst/>
          </a:prstGeom>
        </p:spPr>
      </p:pic>
      <p:sp>
        <p:nvSpPr>
          <p:cNvPr name="TextBox 12" id="12"/>
          <p:cNvSpPr txBox="true"/>
          <p:nvPr/>
        </p:nvSpPr>
        <p:spPr>
          <a:xfrm rot="0">
            <a:off x="288029" y="1952333"/>
            <a:ext cx="8617674" cy="832636"/>
          </a:xfrm>
          <a:prstGeom prst="rect">
            <a:avLst/>
          </a:prstGeom>
        </p:spPr>
        <p:txBody>
          <a:bodyPr anchor="t" rtlCol="false" tIns="0" lIns="0" bIns="0" rIns="0">
            <a:spAutoFit/>
          </a:bodyPr>
          <a:lstStyle/>
          <a:p>
            <a:pPr>
              <a:lnSpc>
                <a:spcPts val="6599"/>
              </a:lnSpc>
            </a:pPr>
            <a:r>
              <a:rPr lang="en-US" sz="5499">
                <a:solidFill>
                  <a:srgbClr val="17161C"/>
                </a:solidFill>
                <a:latin typeface="Aileron Heavy"/>
              </a:rPr>
              <a:t>Job Seekers</a:t>
            </a:r>
          </a:p>
        </p:txBody>
      </p:sp>
      <p:sp>
        <p:nvSpPr>
          <p:cNvPr name="TextBox 13" id="13"/>
          <p:cNvSpPr txBox="true"/>
          <p:nvPr/>
        </p:nvSpPr>
        <p:spPr>
          <a:xfrm rot="0">
            <a:off x="1028700" y="7003875"/>
            <a:ext cx="8617674" cy="832636"/>
          </a:xfrm>
          <a:prstGeom prst="rect">
            <a:avLst/>
          </a:prstGeom>
        </p:spPr>
        <p:txBody>
          <a:bodyPr anchor="t" rtlCol="false" tIns="0" lIns="0" bIns="0" rIns="0">
            <a:spAutoFit/>
          </a:bodyPr>
          <a:lstStyle/>
          <a:p>
            <a:pPr>
              <a:lnSpc>
                <a:spcPts val="6599"/>
              </a:lnSpc>
            </a:pPr>
            <a:r>
              <a:rPr lang="en-US" sz="5499">
                <a:solidFill>
                  <a:srgbClr val="17161C"/>
                </a:solidFill>
                <a:latin typeface="Aileron Heavy"/>
              </a:rPr>
              <a:t>Recruiters</a:t>
            </a:r>
          </a:p>
        </p:txBody>
      </p:sp>
      <p:sp>
        <p:nvSpPr>
          <p:cNvPr name="TextBox 14" id="14"/>
          <p:cNvSpPr txBox="true"/>
          <p:nvPr/>
        </p:nvSpPr>
        <p:spPr>
          <a:xfrm rot="0">
            <a:off x="416119" y="275998"/>
            <a:ext cx="13164223" cy="1215912"/>
          </a:xfrm>
          <a:prstGeom prst="rect">
            <a:avLst/>
          </a:prstGeom>
        </p:spPr>
        <p:txBody>
          <a:bodyPr anchor="t" rtlCol="false" tIns="0" lIns="0" bIns="0" rIns="0">
            <a:spAutoFit/>
          </a:bodyPr>
          <a:lstStyle/>
          <a:p>
            <a:pPr>
              <a:lnSpc>
                <a:spcPts val="9599"/>
              </a:lnSpc>
            </a:pPr>
            <a:r>
              <a:rPr lang="en-US" sz="7999">
                <a:solidFill>
                  <a:srgbClr val="004AAD"/>
                </a:solidFill>
                <a:latin typeface="Aileron Heavy"/>
              </a:rPr>
              <a:t>Target Market</a:t>
            </a:r>
          </a:p>
        </p:txBody>
      </p:sp>
      <p:grpSp>
        <p:nvGrpSpPr>
          <p:cNvPr name="Group 15" id="15"/>
          <p:cNvGrpSpPr/>
          <p:nvPr/>
        </p:nvGrpSpPr>
        <p:grpSpPr>
          <a:xfrm rot="0">
            <a:off x="9349297" y="2625141"/>
            <a:ext cx="3568166" cy="3504512"/>
            <a:chOff x="0" y="0"/>
            <a:chExt cx="4757555" cy="4672682"/>
          </a:xfrm>
        </p:grpSpPr>
        <p:pic>
          <p:nvPicPr>
            <p:cNvPr name="Picture 16" id="16"/>
            <p:cNvPicPr>
              <a:picLocks noChangeAspect="true"/>
            </p:cNvPicPr>
            <p:nvPr/>
          </p:nvPicPr>
          <p:blipFill>
            <a:blip r:embed="rId13"/>
            <a:srcRect l="0" t="0" r="0" b="0"/>
            <a:stretch>
              <a:fillRect/>
            </a:stretch>
          </p:blipFill>
          <p:spPr>
            <a:xfrm flipH="false" flipV="false" rot="0">
              <a:off x="1020569" y="0"/>
              <a:ext cx="1960821" cy="3667942"/>
            </a:xfrm>
            <a:prstGeom prst="rect">
              <a:avLst/>
            </a:prstGeom>
          </p:spPr>
        </p:pic>
        <p:sp>
          <p:nvSpPr>
            <p:cNvPr name="TextBox 17" id="17"/>
            <p:cNvSpPr txBox="true"/>
            <p:nvPr/>
          </p:nvSpPr>
          <p:spPr>
            <a:xfrm rot="0">
              <a:off x="0" y="3693803"/>
              <a:ext cx="4757555" cy="978879"/>
            </a:xfrm>
            <a:prstGeom prst="rect">
              <a:avLst/>
            </a:prstGeom>
          </p:spPr>
          <p:txBody>
            <a:bodyPr anchor="t" rtlCol="false" tIns="0" lIns="0" bIns="0" rIns="0">
              <a:spAutoFit/>
            </a:bodyPr>
            <a:lstStyle/>
            <a:p>
              <a:pPr algn="l">
                <a:lnSpc>
                  <a:spcPts val="5155"/>
                </a:lnSpc>
              </a:pPr>
              <a:r>
                <a:rPr lang="en-US" sz="5426" spc="-271">
                  <a:solidFill>
                    <a:srgbClr val="34A853"/>
                  </a:solidFill>
                  <a:latin typeface="League Spartan"/>
                </a:rPr>
                <a:t>18 to 65</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7161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800000">
            <a:off x="1028700" y="1378770"/>
            <a:ext cx="3095939" cy="2879223"/>
          </a:xfrm>
          <a:prstGeom prst="rect">
            <a:avLst/>
          </a:prstGeom>
        </p:spPr>
      </p:pic>
      <p:grpSp>
        <p:nvGrpSpPr>
          <p:cNvPr name="Group 3" id="3"/>
          <p:cNvGrpSpPr>
            <a:grpSpLocks noChangeAspect="true"/>
          </p:cNvGrpSpPr>
          <p:nvPr/>
        </p:nvGrpSpPr>
        <p:grpSpPr>
          <a:xfrm rot="-10800000">
            <a:off x="1506055" y="1028700"/>
            <a:ext cx="700140" cy="700140"/>
            <a:chOff x="1371600" y="6705600"/>
            <a:chExt cx="10972800" cy="10972800"/>
          </a:xfrm>
        </p:grpSpPr>
        <p:sp>
          <p:nvSpPr>
            <p:cNvPr name="Freeform 4" id="4"/>
            <p:cNvSpPr/>
            <p:nvPr/>
          </p:nvSpPr>
          <p:spPr>
            <a:xfrm>
              <a:off x="1362808" y="6434629"/>
              <a:ext cx="10990384" cy="11514742"/>
            </a:xfrm>
            <a:custGeom>
              <a:avLst/>
              <a:gdLst/>
              <a:ahLst/>
              <a:cxnLst/>
              <a:rect r="r" b="b" t="t" l="l"/>
              <a:pathLst>
                <a:path h="11514742" w="10990384">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2255FF"/>
            </a:solidFill>
          </p:spPr>
        </p:sp>
      </p:grpSp>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false" rot="0">
            <a:off x="1630394" y="6907444"/>
            <a:ext cx="1892551" cy="3379556"/>
          </a:xfrm>
          <a:prstGeom prst="rect">
            <a:avLst/>
          </a:prstGeom>
        </p:spPr>
      </p:pic>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800000">
            <a:off x="1028700" y="4774804"/>
            <a:ext cx="3095939" cy="2879223"/>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4563866" y="1191552"/>
            <a:ext cx="13069747" cy="7624019"/>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7F4FA"/>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3138896" y="1028700"/>
            <a:ext cx="3003447" cy="3003447"/>
            <a:chOff x="0" y="0"/>
            <a:chExt cx="14400530" cy="14400530"/>
          </a:xfrm>
        </p:grpSpPr>
        <p:sp>
          <p:nvSpPr>
            <p:cNvPr name="Freeform 3" id="3"/>
            <p:cNvSpPr/>
            <p:nvPr/>
          </p:nvSpPr>
          <p:spPr>
            <a:xfrm>
              <a:off x="0" y="0"/>
              <a:ext cx="14400530" cy="14399261"/>
            </a:xfrm>
            <a:custGeom>
              <a:avLst/>
              <a:gdLst/>
              <a:ahLst/>
              <a:cxnLst/>
              <a:rect r="r" b="b" t="t" l="l"/>
              <a:pathLst>
                <a:path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2255FF"/>
            </a:solidFill>
          </p:spPr>
        </p:sp>
      </p:gr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5400000">
            <a:off x="14271719" y="2212052"/>
            <a:ext cx="3095939" cy="2879223"/>
          </a:xfrm>
          <a:prstGeom prst="rect">
            <a:avLst/>
          </a:prstGeom>
        </p:spPr>
      </p:pic>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5400000">
            <a:off x="14271719" y="5846184"/>
            <a:ext cx="3095939" cy="2879223"/>
          </a:xfrm>
          <a:prstGeom prst="rect">
            <a:avLst/>
          </a:prstGeom>
        </p:spPr>
      </p:pic>
      <p:grpSp>
        <p:nvGrpSpPr>
          <p:cNvPr name="Group 6" id="6"/>
          <p:cNvGrpSpPr>
            <a:grpSpLocks noChangeAspect="true"/>
          </p:cNvGrpSpPr>
          <p:nvPr/>
        </p:nvGrpSpPr>
        <p:grpSpPr>
          <a:xfrm rot="5400000">
            <a:off x="14004738" y="8558160"/>
            <a:ext cx="700140" cy="700140"/>
            <a:chOff x="1371600" y="6705600"/>
            <a:chExt cx="10972800" cy="10972800"/>
          </a:xfrm>
        </p:grpSpPr>
        <p:sp>
          <p:nvSpPr>
            <p:cNvPr name="Freeform 7" id="7"/>
            <p:cNvSpPr/>
            <p:nvPr/>
          </p:nvSpPr>
          <p:spPr>
            <a:xfrm>
              <a:off x="1362808" y="6434629"/>
              <a:ext cx="10990384" cy="11514742"/>
            </a:xfrm>
            <a:custGeom>
              <a:avLst/>
              <a:gdLst/>
              <a:ahLst/>
              <a:cxnLst/>
              <a:rect r="r" b="b" t="t" l="l"/>
              <a:pathLst>
                <a:path h="11514742" w="10990384">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17161C"/>
            </a:solidFill>
          </p:spPr>
        </p:sp>
      </p:grpSp>
      <p:pic>
        <p:nvPicPr>
          <p:cNvPr name="Picture 8" id="8"/>
          <p:cNvPicPr>
            <a:picLocks noChangeAspect="true"/>
          </p:cNvPicPr>
          <p:nvPr/>
        </p:nvPicPr>
        <p:blipFill>
          <a:blip r:embed="rId5"/>
          <a:srcRect l="0" t="0" r="0" b="0"/>
          <a:stretch>
            <a:fillRect/>
          </a:stretch>
        </p:blipFill>
        <p:spPr>
          <a:xfrm flipH="false" flipV="false" rot="0">
            <a:off x="5514072" y="3272345"/>
            <a:ext cx="4530528" cy="2265264"/>
          </a:xfrm>
          <a:prstGeom prst="rect">
            <a:avLst/>
          </a:prstGeom>
        </p:spPr>
      </p:pic>
      <p:pic>
        <p:nvPicPr>
          <p:cNvPr name="Picture 9" id="9"/>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344327" y="7539485"/>
            <a:ext cx="1368745" cy="1368745"/>
          </a:xfrm>
          <a:prstGeom prst="rect">
            <a:avLst/>
          </a:prstGeom>
        </p:spPr>
      </p:pic>
      <p:pic>
        <p:nvPicPr>
          <p:cNvPr name="Picture 10" id="10"/>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2001340" y="8743789"/>
            <a:ext cx="1368745" cy="1368745"/>
          </a:xfrm>
          <a:prstGeom prst="rect">
            <a:avLst/>
          </a:prstGeom>
        </p:spPr>
      </p:pic>
      <p:pic>
        <p:nvPicPr>
          <p:cNvPr name="Picture 11" id="11"/>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3370085" y="7484594"/>
            <a:ext cx="1517762" cy="1368745"/>
          </a:xfrm>
          <a:prstGeom prst="rect">
            <a:avLst/>
          </a:prstGeom>
        </p:spPr>
      </p:pic>
      <p:pic>
        <p:nvPicPr>
          <p:cNvPr name="Picture 12" id="12"/>
          <p:cNvPicPr>
            <a:picLocks noChangeAspect="true"/>
          </p:cNvPicPr>
          <p:nvPr/>
        </p:nvPicPr>
        <p:blipFill>
          <a:blip r:embed="rId12"/>
          <a:srcRect l="0" t="0" r="0" b="0"/>
          <a:stretch>
            <a:fillRect/>
          </a:stretch>
        </p:blipFill>
        <p:spPr>
          <a:xfrm flipH="false" flipV="false" rot="0">
            <a:off x="11646117" y="6484559"/>
            <a:ext cx="5989005" cy="3368815"/>
          </a:xfrm>
          <a:prstGeom prst="rect">
            <a:avLst/>
          </a:prstGeom>
        </p:spPr>
      </p:pic>
      <p:pic>
        <p:nvPicPr>
          <p:cNvPr name="Picture 13" id="13"/>
          <p:cNvPicPr>
            <a:picLocks noChangeAspect="true"/>
          </p:cNvPicPr>
          <p:nvPr/>
        </p:nvPicPr>
        <p:blipFill>
          <a:blip r:embed="rId13"/>
          <a:srcRect l="0" t="0" r="0" b="0"/>
          <a:stretch>
            <a:fillRect/>
          </a:stretch>
        </p:blipFill>
        <p:spPr>
          <a:xfrm flipH="false" flipV="false" rot="0">
            <a:off x="5341766" y="7003786"/>
            <a:ext cx="2625950" cy="3108748"/>
          </a:xfrm>
          <a:prstGeom prst="rect">
            <a:avLst/>
          </a:prstGeom>
        </p:spPr>
      </p:pic>
      <p:sp>
        <p:nvSpPr>
          <p:cNvPr name="TextBox 14" id="14"/>
          <p:cNvSpPr txBox="true"/>
          <p:nvPr/>
        </p:nvSpPr>
        <p:spPr>
          <a:xfrm rot="0">
            <a:off x="10734895" y="5382487"/>
            <a:ext cx="8617674" cy="838200"/>
          </a:xfrm>
          <a:prstGeom prst="rect">
            <a:avLst/>
          </a:prstGeom>
        </p:spPr>
        <p:txBody>
          <a:bodyPr anchor="t" rtlCol="false" tIns="0" lIns="0" bIns="0" rIns="0">
            <a:spAutoFit/>
          </a:bodyPr>
          <a:lstStyle/>
          <a:p>
            <a:pPr algn="l" marL="0" indent="0" lvl="0">
              <a:lnSpc>
                <a:spcPts val="6600"/>
              </a:lnSpc>
              <a:spcBef>
                <a:spcPct val="0"/>
              </a:spcBef>
            </a:pPr>
            <a:r>
              <a:rPr lang="en-US" sz="5500">
                <a:solidFill>
                  <a:srgbClr val="17161C"/>
                </a:solidFill>
                <a:latin typeface="Aileron Heavy"/>
              </a:rPr>
              <a:t>Recruiters</a:t>
            </a:r>
          </a:p>
        </p:txBody>
      </p:sp>
      <p:sp>
        <p:nvSpPr>
          <p:cNvPr name="TextBox 15" id="15"/>
          <p:cNvSpPr txBox="true"/>
          <p:nvPr/>
        </p:nvSpPr>
        <p:spPr>
          <a:xfrm rot="0">
            <a:off x="183760" y="6646394"/>
            <a:ext cx="5858399" cy="838200"/>
          </a:xfrm>
          <a:prstGeom prst="rect">
            <a:avLst/>
          </a:prstGeom>
        </p:spPr>
        <p:txBody>
          <a:bodyPr anchor="t" rtlCol="false" tIns="0" lIns="0" bIns="0" rIns="0">
            <a:spAutoFit/>
          </a:bodyPr>
          <a:lstStyle/>
          <a:p>
            <a:pPr algn="l" marL="0" indent="0" lvl="0">
              <a:lnSpc>
                <a:spcPts val="6600"/>
              </a:lnSpc>
              <a:spcBef>
                <a:spcPct val="0"/>
              </a:spcBef>
            </a:pPr>
            <a:r>
              <a:rPr lang="en-US" sz="5500">
                <a:solidFill>
                  <a:srgbClr val="17161C"/>
                </a:solidFill>
                <a:latin typeface="Aileron Heavy"/>
              </a:rPr>
              <a:t>Public Presence</a:t>
            </a:r>
          </a:p>
        </p:txBody>
      </p:sp>
      <p:sp>
        <p:nvSpPr>
          <p:cNvPr name="TextBox 16" id="16"/>
          <p:cNvSpPr txBox="true"/>
          <p:nvPr/>
        </p:nvSpPr>
        <p:spPr>
          <a:xfrm rot="0">
            <a:off x="1028700" y="191413"/>
            <a:ext cx="9378120" cy="1215912"/>
          </a:xfrm>
          <a:prstGeom prst="rect">
            <a:avLst/>
          </a:prstGeom>
        </p:spPr>
        <p:txBody>
          <a:bodyPr anchor="t" rtlCol="false" tIns="0" lIns="0" bIns="0" rIns="0">
            <a:spAutoFit/>
          </a:bodyPr>
          <a:lstStyle/>
          <a:p>
            <a:pPr>
              <a:lnSpc>
                <a:spcPts val="9599"/>
              </a:lnSpc>
            </a:pPr>
            <a:r>
              <a:rPr lang="en-US" sz="7999">
                <a:solidFill>
                  <a:srgbClr val="004AAD"/>
                </a:solidFill>
                <a:latin typeface="Aileron Heavy"/>
              </a:rPr>
              <a:t>Marketing &amp; Sales</a:t>
            </a:r>
          </a:p>
        </p:txBody>
      </p:sp>
      <p:sp>
        <p:nvSpPr>
          <p:cNvPr name="TextBox 17" id="17"/>
          <p:cNvSpPr txBox="true"/>
          <p:nvPr/>
        </p:nvSpPr>
        <p:spPr>
          <a:xfrm rot="0">
            <a:off x="606840" y="2106561"/>
            <a:ext cx="6294089" cy="838200"/>
          </a:xfrm>
          <a:prstGeom prst="rect">
            <a:avLst/>
          </a:prstGeom>
        </p:spPr>
        <p:txBody>
          <a:bodyPr anchor="t" rtlCol="false" tIns="0" lIns="0" bIns="0" rIns="0">
            <a:spAutoFit/>
          </a:bodyPr>
          <a:lstStyle/>
          <a:p>
            <a:pPr algn="l" marL="0" indent="0" lvl="0">
              <a:lnSpc>
                <a:spcPts val="6600"/>
              </a:lnSpc>
              <a:spcBef>
                <a:spcPct val="0"/>
              </a:spcBef>
            </a:pPr>
            <a:r>
              <a:rPr lang="en-US" sz="5500">
                <a:solidFill>
                  <a:srgbClr val="17161C"/>
                </a:solidFill>
                <a:latin typeface="Aileron Heavy"/>
              </a:rPr>
              <a:t>Campus Outreach</a:t>
            </a:r>
          </a:p>
        </p:txBody>
      </p:sp>
      <p:grpSp>
        <p:nvGrpSpPr>
          <p:cNvPr name="Group 18" id="18"/>
          <p:cNvGrpSpPr/>
          <p:nvPr/>
        </p:nvGrpSpPr>
        <p:grpSpPr>
          <a:xfrm rot="0">
            <a:off x="1028700" y="2934369"/>
            <a:ext cx="3784639" cy="3286318"/>
            <a:chOff x="0" y="0"/>
            <a:chExt cx="5046185" cy="4381757"/>
          </a:xfrm>
        </p:grpSpPr>
        <p:pic>
          <p:nvPicPr>
            <p:cNvPr name="Picture 19" id="19"/>
            <p:cNvPicPr>
              <a:picLocks noChangeAspect="true"/>
            </p:cNvPicPr>
            <p:nvPr/>
          </p:nvPicPr>
          <p:blipFill>
            <a:blip r:embed="rId14"/>
            <a:srcRect l="0" t="0" r="0" b="0"/>
            <a:stretch>
              <a:fillRect/>
            </a:stretch>
          </p:blipFill>
          <p:spPr>
            <a:xfrm flipH="false" flipV="false" rot="0">
              <a:off x="0" y="0"/>
              <a:ext cx="5046185" cy="3784639"/>
            </a:xfrm>
            <a:prstGeom prst="rect">
              <a:avLst/>
            </a:prstGeom>
          </p:spPr>
        </p:pic>
        <p:sp>
          <p:nvSpPr>
            <p:cNvPr name="TextBox 20" id="20"/>
            <p:cNvSpPr txBox="true"/>
            <p:nvPr/>
          </p:nvSpPr>
          <p:spPr>
            <a:xfrm rot="0">
              <a:off x="78959" y="3417187"/>
              <a:ext cx="4967226" cy="964570"/>
            </a:xfrm>
            <a:prstGeom prst="rect">
              <a:avLst/>
            </a:prstGeom>
          </p:spPr>
          <p:txBody>
            <a:bodyPr anchor="t" rtlCol="false" tIns="0" lIns="0" bIns="0" rIns="0">
              <a:spAutoFit/>
            </a:bodyPr>
            <a:lstStyle/>
            <a:p>
              <a:pPr algn="ctr">
                <a:lnSpc>
                  <a:spcPts val="5500"/>
                </a:lnSpc>
              </a:pPr>
              <a:r>
                <a:rPr lang="en-US" sz="5000" spc="215">
                  <a:solidFill>
                    <a:srgbClr val="5F5E5E"/>
                  </a:solidFill>
                  <a:latin typeface="Lato Bold Italics"/>
                </a:rPr>
                <a:t>SERVICES</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DAEc3MvxdGE</dc:identifier>
  <dcterms:modified xsi:type="dcterms:W3CDTF">2011-08-01T06:04:30Z</dcterms:modified>
  <cp:revision>1</cp:revision>
  <dc:title>Resumeble Pitch Deck</dc:title>
</cp:coreProperties>
</file>